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67" r:id="rId16"/>
    <p:sldId id="268" r:id="rId17"/>
    <p:sldId id="269" r:id="rId18"/>
    <p:sldId id="273" r:id="rId19"/>
    <p:sldId id="274" r:id="rId20"/>
    <p:sldId id="284" r:id="rId21"/>
    <p:sldId id="275" r:id="rId22"/>
    <p:sldId id="276" r:id="rId23"/>
    <p:sldId id="277" r:id="rId24"/>
    <p:sldId id="278" r:id="rId25"/>
    <p:sldId id="279" r:id="rId26"/>
    <p:sldId id="280" r:id="rId27"/>
    <p:sldId id="281" r:id="rId28"/>
    <p:sldId id="282" r:id="rId29"/>
    <p:sldId id="283" r:id="rId30"/>
  </p:sldIdLst>
  <p:sldSz cx="118872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0" autoAdjust="0"/>
  </p:normalViewPr>
  <p:slideViewPr>
    <p:cSldViewPr>
      <p:cViewPr>
        <p:scale>
          <a:sx n="86" d="100"/>
          <a:sy n="86" d="100"/>
        </p:scale>
        <p:origin x="-614" y="10"/>
      </p:cViewPr>
      <p:guideLst>
        <p:guide orient="horz" pos="2160"/>
        <p:guide pos="374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C0FE5C7D-ABAF-432B-B723-2CE0CC783D2B}" type="datetimeFigureOut">
              <a:rPr lang="en-US" smtClean="0"/>
              <a:t>6/28/2024</a:t>
            </a:fld>
            <a:endParaRPr lang="en-US"/>
          </a:p>
        </p:txBody>
      </p:sp>
      <p:sp>
        <p:nvSpPr>
          <p:cNvPr id="4" name="Slide Image Placeholder 3"/>
          <p:cNvSpPr>
            <a:spLocks noGrp="1" noRot="1" noChangeAspect="1"/>
          </p:cNvSpPr>
          <p:nvPr>
            <p:ph type="sldImg" idx="2"/>
          </p:nvPr>
        </p:nvSpPr>
        <p:spPr>
          <a:xfrm>
            <a:off x="2343150" y="514350"/>
            <a:ext cx="44577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2E799FC-7CEC-4EBC-B9D3-DA01B0514C6F}" type="slidenum">
              <a:rPr lang="en-US" smtClean="0"/>
              <a:t>‹#›</a:t>
            </a:fld>
            <a:endParaRPr lang="en-US"/>
          </a:p>
        </p:txBody>
      </p:sp>
    </p:spTree>
    <p:extLst>
      <p:ext uri="{BB962C8B-B14F-4D97-AF65-F5344CB8AC3E}">
        <p14:creationId xmlns:p14="http://schemas.microsoft.com/office/powerpoint/2010/main" val="33015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799FC-7CEC-4EBC-B9D3-DA01B0514C6F}" type="slidenum">
              <a:rPr lang="en-US" smtClean="0"/>
              <a:t>12</a:t>
            </a:fld>
            <a:endParaRPr lang="en-US"/>
          </a:p>
        </p:txBody>
      </p:sp>
    </p:spTree>
    <p:extLst>
      <p:ext uri="{BB962C8B-B14F-4D97-AF65-F5344CB8AC3E}">
        <p14:creationId xmlns:p14="http://schemas.microsoft.com/office/powerpoint/2010/main" val="304203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2130427"/>
            <a:ext cx="1010412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83080" y="3886200"/>
            <a:ext cx="83210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D0F756-67A0-4C71-97C9-0E813505934D}"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361358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D0F756-67A0-4C71-97C9-0E813505934D}"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129500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274640"/>
            <a:ext cx="267462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4360" y="274640"/>
            <a:ext cx="782574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D0F756-67A0-4C71-97C9-0E813505934D}"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237421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D0F756-67A0-4C71-97C9-0E813505934D}"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58427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406902"/>
            <a:ext cx="1010412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39007" y="2906713"/>
            <a:ext cx="101041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D0F756-67A0-4C71-97C9-0E813505934D}" type="datetimeFigureOut">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393719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43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42660" y="1600202"/>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D0F756-67A0-4C71-97C9-0E813505934D}"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30204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94360" y="1535113"/>
            <a:ext cx="525224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60" y="2174875"/>
            <a:ext cx="52522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38534" y="1535113"/>
            <a:ext cx="52543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38534" y="2174875"/>
            <a:ext cx="52543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D0F756-67A0-4C71-97C9-0E813505934D}" type="datetimeFigureOut">
              <a:rPr lang="en-US" smtClean="0"/>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125361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D0F756-67A0-4C71-97C9-0E813505934D}" type="datetimeFigureOut">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378389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0F756-67A0-4C71-97C9-0E813505934D}" type="datetimeFigureOut">
              <a:rPr lang="en-US" smtClean="0"/>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100273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391080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647566" y="273052"/>
            <a:ext cx="664527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94361" y="1435102"/>
            <a:ext cx="391080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0F756-67A0-4C71-97C9-0E813505934D}"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214069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5" y="4800600"/>
            <a:ext cx="713232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29975" y="612775"/>
            <a:ext cx="713232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29975" y="5367338"/>
            <a:ext cx="71323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0F756-67A0-4C71-97C9-0E813505934D}" type="datetimeFigureOut">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A718-E0D5-4E0F-97BE-3C0E75F50527}" type="slidenum">
              <a:rPr lang="en-US" smtClean="0"/>
              <a:t>‹#›</a:t>
            </a:fld>
            <a:endParaRPr lang="en-US"/>
          </a:p>
        </p:txBody>
      </p:sp>
    </p:spTree>
    <p:extLst>
      <p:ext uri="{BB962C8B-B14F-4D97-AF65-F5344CB8AC3E}">
        <p14:creationId xmlns:p14="http://schemas.microsoft.com/office/powerpoint/2010/main" val="416095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274638"/>
            <a:ext cx="1069848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94360" y="1600202"/>
            <a:ext cx="1069848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94360" y="6356352"/>
            <a:ext cx="277368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0F756-67A0-4C71-97C9-0E813505934D}" type="datetimeFigureOut">
              <a:rPr lang="en-US" smtClean="0"/>
              <a:t>6/28/2024</a:t>
            </a:fld>
            <a:endParaRPr lang="en-US"/>
          </a:p>
        </p:txBody>
      </p:sp>
      <p:sp>
        <p:nvSpPr>
          <p:cNvPr id="5" name="Footer Placeholder 4"/>
          <p:cNvSpPr>
            <a:spLocks noGrp="1"/>
          </p:cNvSpPr>
          <p:nvPr>
            <p:ph type="ftr" sz="quarter" idx="3"/>
          </p:nvPr>
        </p:nvSpPr>
        <p:spPr>
          <a:xfrm>
            <a:off x="4061460" y="6356352"/>
            <a:ext cx="37642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6356352"/>
            <a:ext cx="277368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BA718-E0D5-4E0F-97BE-3C0E75F50527}" type="slidenum">
              <a:rPr lang="en-US" smtClean="0"/>
              <a:t>‹#›</a:t>
            </a:fld>
            <a:endParaRPr lang="en-US"/>
          </a:p>
        </p:txBody>
      </p:sp>
    </p:spTree>
    <p:extLst>
      <p:ext uri="{BB962C8B-B14F-4D97-AF65-F5344CB8AC3E}">
        <p14:creationId xmlns:p14="http://schemas.microsoft.com/office/powerpoint/2010/main" val="39216955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11734800" cy="655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3105834"/>
            <a:ext cx="6659885" cy="646331"/>
          </a:xfrm>
          <a:prstGeom prst="rect">
            <a:avLst/>
          </a:prstGeom>
          <a:noFill/>
        </p:spPr>
        <p:txBody>
          <a:bodyPr wrap="square" rtlCol="0">
            <a:spAutoFit/>
          </a:bodyPr>
          <a:lstStyle/>
          <a:p>
            <a:pPr algn="ctr"/>
            <a:r>
              <a:rPr lang="en-US" sz="3600" dirty="0" smtClean="0">
                <a:solidFill>
                  <a:srgbClr val="FF0000"/>
                </a:solidFill>
                <a:latin typeface="Times New Roman" pitchFamily="18" charset="0"/>
                <a:cs typeface="Times New Roman" pitchFamily="18" charset="0"/>
              </a:rPr>
              <a:t>CLOUD COMPUTING</a:t>
            </a:r>
            <a:endParaRPr lang="en-US"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08730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582400" cy="6629400"/>
          </a:xfrm>
        </p:spPr>
        <p:txBody>
          <a:bodyPr>
            <a:normAutofit/>
          </a:bodyPr>
          <a:lstStyle/>
          <a:p>
            <a:pPr marL="0" indent="0" algn="just">
              <a:buNone/>
            </a:pPr>
            <a:r>
              <a:rPr lang="en-US" sz="2400" dirty="0">
                <a:solidFill>
                  <a:srgbClr val="00B0F0"/>
                </a:solidFill>
                <a:latin typeface="Times New Roman" pitchFamily="18" charset="0"/>
                <a:cs typeface="Times New Roman" pitchFamily="18" charset="0"/>
              </a:rPr>
              <a:t>Autonomic computing</a:t>
            </a:r>
            <a:r>
              <a:rPr lang="en-US" sz="2400" dirty="0">
                <a:latin typeface="Times New Roman" pitchFamily="18" charset="0"/>
                <a:cs typeface="Times New Roman" pitchFamily="18" charset="0"/>
              </a:rPr>
              <a:t> is a computer’s ability to manage itself automatically through adaptive technologies that further computing capabilities and cut down on the time required by computer professionals to resolve system difficulties and other maintenance such as software updates</a:t>
            </a:r>
            <a:r>
              <a:rPr lang="en-US" sz="2400" dirty="0" smtClean="0">
                <a:latin typeface="Times New Roman" pitchFamily="18" charset="0"/>
                <a:cs typeface="Times New Roman" pitchFamily="18" charset="0"/>
              </a:rPr>
              <a:t>.</a:t>
            </a:r>
          </a:p>
          <a:p>
            <a:pPr algn="just"/>
            <a:r>
              <a:rPr lang="en-US" sz="2400" b="1" dirty="0">
                <a:latin typeface="Times New Roman" pitchFamily="18" charset="0"/>
                <a:cs typeface="Times New Roman" pitchFamily="18" charset="0"/>
              </a:rPr>
              <a:t>The autonomic computing initiative (ACI)</a:t>
            </a:r>
            <a:r>
              <a:rPr lang="en-US" sz="2400" dirty="0">
                <a:latin typeface="Times New Roman" pitchFamily="18" charset="0"/>
                <a:cs typeface="Times New Roman" pitchFamily="18" charset="0"/>
              </a:rPr>
              <a:t>, which was developed by IBM, demonstrates and advocates networking </a:t>
            </a:r>
            <a:r>
              <a:rPr lang="en-US" sz="2400" b="1" dirty="0">
                <a:latin typeface="Times New Roman" pitchFamily="18" charset="0"/>
                <a:cs typeface="Times New Roman" pitchFamily="18" charset="0"/>
              </a:rPr>
              <a:t>computer systems that do not involve a lot of human intervention other than defining input rules.</a:t>
            </a:r>
            <a:r>
              <a:rPr lang="en-US" sz="2400" dirty="0">
                <a:latin typeface="Times New Roman" pitchFamily="18" charset="0"/>
                <a:cs typeface="Times New Roman" pitchFamily="18" charset="0"/>
              </a:rPr>
              <a:t> The ACI is derived from the autonomic nervous system of the human body.</a:t>
            </a:r>
          </a:p>
          <a:p>
            <a:pPr marL="0" indent="0" algn="just">
              <a:buNone/>
            </a:pPr>
            <a:r>
              <a:rPr lang="en-US" sz="2400" dirty="0">
                <a:latin typeface="Times New Roman" pitchFamily="18" charset="0"/>
                <a:cs typeface="Times New Roman" pitchFamily="18" charset="0"/>
              </a:rPr>
              <a:t>IBM has defined the four areas of automatic computing:</a:t>
            </a:r>
          </a:p>
          <a:p>
            <a:pPr algn="just"/>
            <a:r>
              <a:rPr lang="en-US" sz="2400" dirty="0">
                <a:latin typeface="Times New Roman" pitchFamily="18" charset="0"/>
                <a:cs typeface="Times New Roman" pitchFamily="18" charset="0"/>
              </a:rPr>
              <a:t>Self-Configuration.</a:t>
            </a:r>
          </a:p>
          <a:p>
            <a:pPr algn="just"/>
            <a:r>
              <a:rPr lang="en-US" sz="2400" dirty="0">
                <a:latin typeface="Times New Roman" pitchFamily="18" charset="0"/>
                <a:cs typeface="Times New Roman" pitchFamily="18" charset="0"/>
              </a:rPr>
              <a:t>Self-Healing (error correction).</a:t>
            </a:r>
          </a:p>
          <a:p>
            <a:pPr algn="just"/>
            <a:r>
              <a:rPr lang="en-US" sz="2400" dirty="0">
                <a:latin typeface="Times New Roman" pitchFamily="18" charset="0"/>
                <a:cs typeface="Times New Roman" pitchFamily="18" charset="0"/>
              </a:rPr>
              <a:t>Self-Optimization (automatic resource control for optimal functioning).</a:t>
            </a:r>
          </a:p>
          <a:p>
            <a:pPr algn="just"/>
            <a:r>
              <a:rPr lang="en-US" sz="2400" dirty="0">
                <a:latin typeface="Times New Roman" pitchFamily="18" charset="0"/>
                <a:cs typeface="Times New Roman" pitchFamily="18" charset="0"/>
              </a:rPr>
              <a:t>Self-Protection (identification and protection from attacks in a proactive manner).</a:t>
            </a:r>
          </a:p>
          <a:p>
            <a:pPr marL="0" indent="0" algn="just">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3315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11506200" cy="6477000"/>
          </a:xfrm>
        </p:spPr>
        <p:txBody>
          <a:bodyPr>
            <a:normAutofit/>
          </a:bodyPr>
          <a:lstStyle/>
          <a:p>
            <a:pPr marL="0" indent="0">
              <a:buNone/>
            </a:pPr>
            <a:r>
              <a:rPr lang="en-US" sz="2400" dirty="0" smtClean="0">
                <a:solidFill>
                  <a:srgbClr val="FF0000"/>
                </a:solidFill>
                <a:latin typeface="Times New Roman" pitchFamily="18" charset="0"/>
                <a:cs typeface="Times New Roman" pitchFamily="18" charset="0"/>
              </a:rPr>
              <a:t>LAYERS AND TYPES OF CLOUDS</a:t>
            </a:r>
          </a:p>
          <a:p>
            <a:pPr marL="0" indent="0" algn="just">
              <a:buNone/>
            </a:pPr>
            <a:r>
              <a:rPr lang="en-US" sz="2400" dirty="0" smtClean="0">
                <a:latin typeface="Times New Roman" pitchFamily="18" charset="0"/>
                <a:cs typeface="Times New Roman" pitchFamily="18" charset="0"/>
              </a:rPr>
              <a:t>Cloud computing is delivered through a layered architecture that provides a variety of services to users. These layers can be broadly categorized into three main parts:</a:t>
            </a:r>
            <a:endParaRPr lang="en-US" sz="2400" b="1" dirty="0">
              <a:solidFill>
                <a:srgbClr val="FF000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899821"/>
            <a:ext cx="622935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93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11506200" cy="6629400"/>
          </a:xfrm>
        </p:spPr>
        <p:txBody>
          <a:bodyPr>
            <a:normAutofit/>
          </a:bodyPr>
          <a:lstStyle/>
          <a:p>
            <a:pPr marL="0" indent="0" algn="just">
              <a:buNone/>
            </a:pPr>
            <a:r>
              <a:rPr lang="en-US" sz="2400" b="1" dirty="0" smtClean="0">
                <a:solidFill>
                  <a:srgbClr val="00B0F0"/>
                </a:solidFill>
                <a:latin typeface="Times New Roman" pitchFamily="18" charset="0"/>
                <a:cs typeface="Times New Roman" pitchFamily="18" charset="0"/>
              </a:rPr>
              <a:t>Infrastructure as a Service (</a:t>
            </a:r>
            <a:r>
              <a:rPr lang="en-US" sz="2400" b="1" dirty="0" err="1" smtClean="0">
                <a:solidFill>
                  <a:srgbClr val="00B0F0"/>
                </a:solidFill>
                <a:latin typeface="Times New Roman" pitchFamily="18" charset="0"/>
                <a:cs typeface="Times New Roman" pitchFamily="18" charset="0"/>
              </a:rPr>
              <a:t>IaaS</a:t>
            </a:r>
            <a:r>
              <a:rPr lang="en-US" sz="2400" b="1" dirty="0" smtClean="0">
                <a:solidFill>
                  <a:srgbClr val="00B0F0"/>
                </a:solidFill>
                <a:latin typeface="Times New Roman" pitchFamily="18" charset="0"/>
                <a:cs typeface="Times New Roman" pitchFamily="18" charset="0"/>
              </a:rPr>
              <a:t>):</a:t>
            </a:r>
            <a:r>
              <a:rPr lang="en-US" sz="2400" dirty="0" smtClean="0">
                <a:solidFill>
                  <a:srgbClr val="00B0F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IaaS</a:t>
            </a:r>
            <a:r>
              <a:rPr lang="en-US" sz="2400" dirty="0" smtClean="0">
                <a:latin typeface="Times New Roman" pitchFamily="18" charset="0"/>
                <a:cs typeface="Times New Roman" pitchFamily="18" charset="0"/>
              </a:rPr>
              <a:t> layer is the foundation of cloud computing. It provides the basic building blocks for computing, such as servers, storage, networking hardware, firewalls, load balancers, and virtualization software. Users can rent these resources on-demand and scale them up or down as needed.</a:t>
            </a:r>
          </a:p>
          <a:p>
            <a:r>
              <a:rPr lang="en-US" sz="2400" dirty="0">
                <a:latin typeface="Times New Roman" pitchFamily="18" charset="0"/>
                <a:cs typeface="Times New Roman" pitchFamily="18" charset="0"/>
              </a:rPr>
              <a:t>Amazon EC2 is an example of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which provides scalable compute capacity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the cloud. Basically, consumers get a machine that they customize and use. </a:t>
            </a:r>
          </a:p>
          <a:p>
            <a:pPr marL="0" indent="0" algn="just">
              <a:buNone/>
            </a:pPr>
            <a:r>
              <a:rPr lang="en-US" sz="2400" dirty="0">
                <a:latin typeface="Times New Roman" pitchFamily="18" charset="0"/>
                <a:cs typeface="Times New Roman" pitchFamily="18" charset="0"/>
              </a:rPr>
              <a:t>Infrastructure as a Service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-services like AWS EC2, VMs, Containers, Google's cloud etc. are common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cloud services</a:t>
            </a:r>
          </a:p>
          <a:p>
            <a:pPr marL="0" indent="0" algn="just">
              <a:buNone/>
            </a:pPr>
            <a:endParaRPr lang="en-US" sz="2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276600"/>
            <a:ext cx="52387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78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506200" cy="6553200"/>
          </a:xfrm>
        </p:spPr>
        <p:txBody>
          <a:bodyPr>
            <a:normAutofit/>
          </a:bodyPr>
          <a:lstStyle/>
          <a:p>
            <a:pPr marL="0" indent="0" algn="just">
              <a:buNone/>
            </a:pPr>
            <a:r>
              <a:rPr lang="en-US" sz="2400" b="1" dirty="0" smtClean="0">
                <a:solidFill>
                  <a:srgbClr val="00B0F0"/>
                </a:solidFill>
                <a:latin typeface="Times New Roman" pitchFamily="18" charset="0"/>
                <a:cs typeface="Times New Roman" pitchFamily="18" charset="0"/>
              </a:rPr>
              <a:t>Platform as a Service (</a:t>
            </a:r>
            <a:r>
              <a:rPr lang="en-US" sz="2400" b="1" dirty="0" err="1" smtClean="0">
                <a:solidFill>
                  <a:srgbClr val="00B0F0"/>
                </a:solidFill>
                <a:latin typeface="Times New Roman" pitchFamily="18" charset="0"/>
                <a:cs typeface="Times New Roman" pitchFamily="18" charset="0"/>
              </a:rPr>
              <a:t>PaaS</a:t>
            </a:r>
            <a:r>
              <a:rPr lang="en-US" sz="2400" b="1" dirty="0" smtClean="0">
                <a:solidFill>
                  <a:srgbClr val="00B0F0"/>
                </a:solidFill>
                <a:latin typeface="Times New Roman" pitchFamily="18" charset="0"/>
                <a:cs typeface="Times New Roman" pitchFamily="18" charset="0"/>
              </a:rPr>
              <a:t>):</a:t>
            </a:r>
            <a:r>
              <a:rPr lang="en-US" sz="2400" dirty="0" smtClean="0">
                <a:solidFill>
                  <a:srgbClr val="00B0F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PaaS</a:t>
            </a:r>
            <a:r>
              <a:rPr lang="en-US" sz="2400" dirty="0" smtClean="0">
                <a:latin typeface="Times New Roman" pitchFamily="18" charset="0"/>
                <a:cs typeface="Times New Roman" pitchFamily="18" charset="0"/>
              </a:rPr>
              <a:t> layer sits on top of the </a:t>
            </a:r>
            <a:r>
              <a:rPr lang="en-US" sz="2400" dirty="0" err="1" smtClean="0">
                <a:latin typeface="Times New Roman" pitchFamily="18" charset="0"/>
                <a:cs typeface="Times New Roman" pitchFamily="18" charset="0"/>
              </a:rPr>
              <a:t>IaaS</a:t>
            </a:r>
            <a:r>
              <a:rPr lang="en-US" sz="2400" dirty="0" smtClean="0">
                <a:latin typeface="Times New Roman" pitchFamily="18" charset="0"/>
                <a:cs typeface="Times New Roman" pitchFamily="18" charset="0"/>
              </a:rPr>
              <a:t> layer and provides a platform for developing, deploying, and managing applications. It includes tools for building applications, databases, middleware, development tools, and runtime environments. </a:t>
            </a:r>
            <a:r>
              <a:rPr lang="en-US" sz="2400" dirty="0" err="1" smtClean="0">
                <a:latin typeface="Times New Roman" pitchFamily="18" charset="0"/>
                <a:cs typeface="Times New Roman" pitchFamily="18" charset="0"/>
              </a:rPr>
              <a:t>PaaS</a:t>
            </a:r>
            <a:r>
              <a:rPr lang="en-US" sz="2400" dirty="0" smtClean="0">
                <a:latin typeface="Times New Roman" pitchFamily="18" charset="0"/>
                <a:cs typeface="Times New Roman" pitchFamily="18" charset="0"/>
              </a:rPr>
              <a:t> removes the need for users to manage the underlying infrastructure, allowing them to focus on developing and deploying their applications</a:t>
            </a:r>
          </a:p>
          <a:p>
            <a:pPr marL="0" indent="0" algn="just">
              <a:buNone/>
            </a:pPr>
            <a:endParaRPr lang="en-US" sz="2400" dirty="0">
              <a:latin typeface="Times New Roman" pitchFamily="18" charset="0"/>
              <a:cs typeface="Times New Roman" pitchFamily="18" charset="0"/>
            </a:endParaRPr>
          </a:p>
          <a:p>
            <a:pPr algn="just"/>
            <a:r>
              <a:rPr lang="en-US" sz="2400" dirty="0">
                <a:solidFill>
                  <a:srgbClr val="FFC000"/>
                </a:solidFill>
                <a:latin typeface="Times New Roman" pitchFamily="18" charset="0"/>
                <a:cs typeface="Times New Roman" pitchFamily="18" charset="0"/>
              </a:rPr>
              <a:t>App Engine </a:t>
            </a:r>
            <a:r>
              <a:rPr lang="en-US" sz="2400" dirty="0">
                <a:latin typeface="Times New Roman" pitchFamily="18" charset="0"/>
                <a:cs typeface="Times New Roman" pitchFamily="18" charset="0"/>
              </a:rPr>
              <a:t>is a </a:t>
            </a:r>
            <a:r>
              <a:rPr lang="en-US" sz="2400" dirty="0" err="1">
                <a:latin typeface="Times New Roman" pitchFamily="18" charset="0"/>
                <a:cs typeface="Times New Roman" pitchFamily="18" charset="0"/>
              </a:rPr>
              <a:t>PaaS</a:t>
            </a:r>
            <a:r>
              <a:rPr lang="en-US" sz="2400" dirty="0">
                <a:latin typeface="Times New Roman" pitchFamily="18" charset="0"/>
                <a:cs typeface="Times New Roman" pitchFamily="18" charset="0"/>
              </a:rPr>
              <a:t> offering from Google. Applications are developed and </a:t>
            </a:r>
            <a:r>
              <a:rPr lang="en-US" sz="2400" dirty="0" smtClean="0">
                <a:latin typeface="Times New Roman" pitchFamily="18" charset="0"/>
                <a:cs typeface="Times New Roman" pitchFamily="18" charset="0"/>
              </a:rPr>
              <a:t>deployed </a:t>
            </a:r>
            <a:r>
              <a:rPr lang="en-US" sz="2400" dirty="0">
                <a:latin typeface="Times New Roman" pitchFamily="18" charset="0"/>
                <a:cs typeface="Times New Roman" pitchFamily="18" charset="0"/>
              </a:rPr>
              <a:t>on </a:t>
            </a:r>
            <a:r>
              <a:rPr lang="en-US" sz="2400" dirty="0" smtClean="0">
                <a:latin typeface="Times New Roman" pitchFamily="18" charset="0"/>
                <a:cs typeface="Times New Roman" pitchFamily="18" charset="0"/>
              </a:rPr>
              <a:t>Google </a:t>
            </a:r>
            <a:r>
              <a:rPr lang="en-US" sz="2400" dirty="0">
                <a:latin typeface="Times New Roman" pitchFamily="18" charset="0"/>
                <a:cs typeface="Times New Roman" pitchFamily="18" charset="0"/>
              </a:rPr>
              <a:t>infrastructure. Google App Engine uses big table to store </a:t>
            </a:r>
            <a:r>
              <a:rPr lang="en-US" sz="2400" dirty="0" smtClean="0">
                <a:latin typeface="Times New Roman" pitchFamily="18" charset="0"/>
                <a:cs typeface="Times New Roman" pitchFamily="18" charset="0"/>
              </a:rPr>
              <a:t>data</a:t>
            </a:r>
            <a:r>
              <a:rPr lang="en-US" sz="2400" dirty="0">
                <a:latin typeface="Times New Roman" pitchFamily="18" charset="0"/>
                <a:cs typeface="Times New Roman" pitchFamily="18" charset="0"/>
              </a:rPr>
              <a:t>. This is an example of platform specific development, a change that </a:t>
            </a:r>
            <a:r>
              <a:rPr lang="en-US" sz="2400" dirty="0" smtClean="0">
                <a:latin typeface="Times New Roman" pitchFamily="18" charset="0"/>
                <a:cs typeface="Times New Roman" pitchFamily="18" charset="0"/>
              </a:rPr>
              <a:t>traditional </a:t>
            </a:r>
            <a:r>
              <a:rPr lang="en-US" sz="2400" dirty="0">
                <a:latin typeface="Times New Roman" pitchFamily="18" charset="0"/>
                <a:cs typeface="Times New Roman" pitchFamily="18" charset="0"/>
              </a:rPr>
              <a:t>developers will have to face when they move to App Engine. It does </a:t>
            </a:r>
            <a:r>
              <a:rPr lang="en-US" sz="2400" dirty="0" smtClean="0">
                <a:latin typeface="Times New Roman" pitchFamily="18" charset="0"/>
                <a:cs typeface="Times New Roman" pitchFamily="18" charset="0"/>
              </a:rPr>
              <a:t>not </a:t>
            </a:r>
            <a:r>
              <a:rPr lang="en-US" sz="2400" dirty="0">
                <a:latin typeface="Times New Roman" pitchFamily="18" charset="0"/>
                <a:cs typeface="Times New Roman" pitchFamily="18" charset="0"/>
              </a:rPr>
              <a:t>support relational databases</a:t>
            </a:r>
            <a:r>
              <a:rPr lang="en-US" sz="2400" dirty="0" smtClean="0">
                <a:latin typeface="Times New Roman" pitchFamily="18" charset="0"/>
                <a:cs typeface="Times New Roman" pitchFamily="18" charset="0"/>
              </a:rPr>
              <a:t>.</a:t>
            </a:r>
          </a:p>
          <a:p>
            <a:pPr marL="0" indent="0" algn="just">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a:solidFill>
                  <a:srgbClr val="FFC000"/>
                </a:solidFill>
                <a:latin typeface="Times New Roman" pitchFamily="18" charset="0"/>
                <a:cs typeface="Times New Roman" pitchFamily="18" charset="0"/>
              </a:rPr>
              <a:t>Force.com</a:t>
            </a:r>
            <a:r>
              <a:rPr lang="en-US" sz="2400" dirty="0">
                <a:latin typeface="Times New Roman" pitchFamily="18" charset="0"/>
                <a:cs typeface="Times New Roman" pitchFamily="18" charset="0"/>
              </a:rPr>
              <a:t> is a </a:t>
            </a:r>
            <a:r>
              <a:rPr lang="en-US" sz="2400" dirty="0" err="1">
                <a:latin typeface="Times New Roman" pitchFamily="18" charset="0"/>
                <a:cs typeface="Times New Roman" pitchFamily="18" charset="0"/>
              </a:rPr>
              <a:t>PaaS</a:t>
            </a:r>
            <a:r>
              <a:rPr lang="en-US" sz="2400" dirty="0">
                <a:latin typeface="Times New Roman" pitchFamily="18" charset="0"/>
                <a:cs typeface="Times New Roman" pitchFamily="18" charset="0"/>
              </a:rPr>
              <a:t> offering from </a:t>
            </a:r>
            <a:r>
              <a:rPr lang="en-US" sz="2400" dirty="0" err="1">
                <a:latin typeface="Times New Roman" pitchFamily="18" charset="0"/>
                <a:cs typeface="Times New Roman" pitchFamily="18" charset="0"/>
              </a:rPr>
              <a:t>Salesforce</a:t>
            </a:r>
            <a:r>
              <a:rPr lang="en-US" sz="2400" dirty="0">
                <a:latin typeface="Times New Roman" pitchFamily="18" charset="0"/>
                <a:cs typeface="Times New Roman" pitchFamily="18" charset="0"/>
              </a:rPr>
              <a:t>. Developers can create </a:t>
            </a:r>
            <a:r>
              <a:rPr lang="en-US" sz="2400" dirty="0" smtClean="0">
                <a:latin typeface="Times New Roman" pitchFamily="18" charset="0"/>
                <a:cs typeface="Times New Roman" pitchFamily="18" charset="0"/>
              </a:rPr>
              <a:t>applications </a:t>
            </a:r>
            <a:r>
              <a:rPr lang="en-US" sz="2400" dirty="0">
                <a:latin typeface="Times New Roman" pitchFamily="18" charset="0"/>
                <a:cs typeface="Times New Roman" pitchFamily="18" charset="0"/>
              </a:rPr>
              <a:t>that run on the force.com platform. It includes database, workflow </a:t>
            </a:r>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UI tools. Applications can be built using their proprietary Apex </a:t>
            </a:r>
            <a:r>
              <a:rPr lang="en-US" sz="2400" dirty="0" smtClean="0">
                <a:latin typeface="Times New Roman" pitchFamily="18" charset="0"/>
                <a:cs typeface="Times New Roman" pitchFamily="18" charset="0"/>
              </a:rPr>
              <a:t>programming </a:t>
            </a:r>
            <a:r>
              <a:rPr lang="en-US" sz="2400" dirty="0">
                <a:latin typeface="Times New Roman" pitchFamily="18" charset="0"/>
                <a:cs typeface="Times New Roman" pitchFamily="18" charset="0"/>
              </a:rPr>
              <a:t>language or using Visual Force (a tag based markup language). </a:t>
            </a:r>
          </a:p>
        </p:txBody>
      </p:sp>
    </p:spTree>
    <p:extLst>
      <p:ext uri="{BB962C8B-B14F-4D97-AF65-F5344CB8AC3E}">
        <p14:creationId xmlns:p14="http://schemas.microsoft.com/office/powerpoint/2010/main" val="316477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11582400" cy="6629400"/>
          </a:xfrm>
        </p:spPr>
        <p:txBody>
          <a:bodyPr/>
          <a:lstStyle/>
          <a:p>
            <a:pPr algn="just"/>
            <a:r>
              <a:rPr lang="en-US" sz="2400" dirty="0" smtClean="0">
                <a:solidFill>
                  <a:srgbClr val="FFC000"/>
                </a:solidFill>
                <a:latin typeface="Times New Roman" pitchFamily="18" charset="0"/>
                <a:cs typeface="Times New Roman" pitchFamily="18" charset="0"/>
              </a:rPr>
              <a:t>Microsoft Azure </a:t>
            </a:r>
            <a:r>
              <a:rPr lang="en-US" sz="2400" dirty="0" smtClean="0">
                <a:latin typeface="Times New Roman" pitchFamily="18" charset="0"/>
                <a:cs typeface="Times New Roman" pitchFamily="18" charset="0"/>
              </a:rPr>
              <a:t>is </a:t>
            </a:r>
            <a:r>
              <a:rPr lang="en-US" sz="2400" dirty="0" err="1" smtClean="0">
                <a:latin typeface="Times New Roman" pitchFamily="18" charset="0"/>
                <a:cs typeface="Times New Roman" pitchFamily="18" charset="0"/>
              </a:rPr>
              <a:t>Microsofts</a:t>
            </a:r>
            <a:r>
              <a:rPr lang="en-US" sz="2400" dirty="0" smtClean="0">
                <a:latin typeface="Times New Roman" pitchFamily="18" charset="0"/>
                <a:cs typeface="Times New Roman" pitchFamily="18" charset="0"/>
              </a:rPr>
              <a:t> platform as a service offering. It includes an OS with .NET runtime, a database (SQL Azure) and other services that make it easier to couple on-premise and off-premise applications.</a:t>
            </a:r>
          </a:p>
          <a:p>
            <a:pPr marL="0" indent="0" algn="just">
              <a:buNone/>
            </a:pPr>
            <a:endParaRPr lang="en-US" sz="2400" dirty="0" smtClean="0">
              <a:latin typeface="Times New Roman" pitchFamily="18" charset="0"/>
              <a:cs typeface="Times New Roman" pitchFamily="18" charset="0"/>
            </a:endParaRPr>
          </a:p>
          <a:p>
            <a:pPr marL="0"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8800"/>
            <a:ext cx="7315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052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582400" cy="6553200"/>
          </a:xfrm>
        </p:spPr>
        <p:txBody>
          <a:bodyPr>
            <a:normAutofit/>
          </a:bodyPr>
          <a:lstStyle/>
          <a:p>
            <a:pPr marL="0" indent="0" algn="just">
              <a:buNone/>
            </a:pPr>
            <a:r>
              <a:rPr lang="en-US" sz="2400" b="1" dirty="0" smtClean="0">
                <a:solidFill>
                  <a:srgbClr val="00B0F0"/>
                </a:solidFill>
                <a:latin typeface="Times New Roman" pitchFamily="18" charset="0"/>
                <a:cs typeface="Times New Roman" pitchFamily="18" charset="0"/>
              </a:rPr>
              <a:t>Software as a Service (</a:t>
            </a:r>
            <a:r>
              <a:rPr lang="en-US" sz="2400" b="1" dirty="0" err="1" smtClean="0">
                <a:solidFill>
                  <a:srgbClr val="00B0F0"/>
                </a:solidFill>
                <a:latin typeface="Times New Roman" pitchFamily="18" charset="0"/>
                <a:cs typeface="Times New Roman" pitchFamily="18" charset="0"/>
              </a:rPr>
              <a:t>SaaS</a:t>
            </a:r>
            <a:r>
              <a:rPr lang="en-US" sz="2400" b="1" dirty="0" smtClean="0">
                <a:solidFill>
                  <a:srgbClr val="00B0F0"/>
                </a:solidFill>
                <a:latin typeface="Times New Roman" pitchFamily="18" charset="0"/>
                <a:cs typeface="Times New Roman" pitchFamily="18" charset="0"/>
              </a:rPr>
              <a:t>):</a:t>
            </a:r>
            <a:r>
              <a:rPr lang="en-US" sz="2400" dirty="0" smtClean="0">
                <a:solidFill>
                  <a:srgbClr val="00B0F0"/>
                </a:solidFill>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SaaS</a:t>
            </a:r>
            <a:r>
              <a:rPr lang="en-US" sz="2400" dirty="0" smtClean="0">
                <a:latin typeface="Times New Roman" pitchFamily="18" charset="0"/>
                <a:cs typeface="Times New Roman" pitchFamily="18" charset="0"/>
              </a:rPr>
              <a:t> layer is the topmost layer of the cloud computing stack. It delivers on-demand software applications over the internet. </a:t>
            </a:r>
          </a:p>
          <a:p>
            <a:pPr algn="just"/>
            <a:r>
              <a:rPr lang="en-US" sz="2400" dirty="0" smtClean="0">
                <a:latin typeface="Times New Roman" pitchFamily="18" charset="0"/>
                <a:cs typeface="Times New Roman" pitchFamily="18" charset="0"/>
              </a:rPr>
              <a:t>Users access these applications through a web browser or a mobile app and pay for them on a subscription basis. </a:t>
            </a:r>
          </a:p>
          <a:p>
            <a:pPr algn="just"/>
            <a:r>
              <a:rPr lang="en-US" sz="2400" dirty="0" err="1" smtClean="0">
                <a:latin typeface="Times New Roman" pitchFamily="18" charset="0"/>
                <a:cs typeface="Times New Roman" pitchFamily="18" charset="0"/>
              </a:rPr>
              <a:t>SaaS</a:t>
            </a:r>
            <a:r>
              <a:rPr lang="en-US" sz="2400" dirty="0" smtClean="0">
                <a:latin typeface="Times New Roman" pitchFamily="18" charset="0"/>
                <a:cs typeface="Times New Roman" pitchFamily="18" charset="0"/>
              </a:rPr>
              <a:t> eliminates the need for users to install and maintain software on their own devices.</a:t>
            </a:r>
          </a:p>
          <a:p>
            <a:pPr algn="just"/>
            <a:r>
              <a:rPr lang="en-US" sz="2400" dirty="0" smtClean="0">
                <a:latin typeface="Times New Roman" pitchFamily="18" charset="0"/>
                <a:cs typeface="Times New Roman" pitchFamily="18" charset="0"/>
              </a:rPr>
              <a:t>web </a:t>
            </a:r>
            <a:r>
              <a:rPr lang="en-US" sz="2400" dirty="0">
                <a:latin typeface="Times New Roman" pitchFamily="18" charset="0"/>
                <a:cs typeface="Times New Roman" pitchFamily="18" charset="0"/>
              </a:rPr>
              <a:t>based email services such as Gmail, Hotmail </a:t>
            </a:r>
            <a:r>
              <a:rPr lang="en-US" sz="2400" dirty="0" err="1">
                <a:latin typeface="Times New Roman" pitchFamily="18" charset="0"/>
                <a:cs typeface="Times New Roman" pitchFamily="18" charset="0"/>
              </a:rPr>
              <a:t>etc</a:t>
            </a:r>
            <a:r>
              <a:rPr lang="en-US" sz="2400" dirty="0">
                <a:latin typeface="Times New Roman" pitchFamily="18" charset="0"/>
                <a:cs typeface="Times New Roman" pitchFamily="18" charset="0"/>
              </a:rPr>
              <a:t> are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applications. </a:t>
            </a:r>
            <a:r>
              <a:rPr lang="en-US" sz="2400" dirty="0" smtClean="0">
                <a:latin typeface="Times New Roman" pitchFamily="18" charset="0"/>
                <a:cs typeface="Times New Roman" pitchFamily="18" charset="0"/>
              </a:rPr>
              <a:t>Two </a:t>
            </a:r>
            <a:r>
              <a:rPr lang="en-US" sz="2400" dirty="0">
                <a:latin typeface="Times New Roman" pitchFamily="18" charset="0"/>
                <a:cs typeface="Times New Roman" pitchFamily="18" charset="0"/>
              </a:rPr>
              <a:t>features of a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application are scalability and configurability. </a:t>
            </a:r>
            <a:endParaRPr lang="en-US" sz="2400" dirty="0" smtClean="0">
              <a:latin typeface="Times New Roman" pitchFamily="18" charset="0"/>
              <a:cs typeface="Times New Roman" pitchFamily="18" charset="0"/>
            </a:endParaRPr>
          </a:p>
          <a:p>
            <a:pPr algn="just"/>
            <a:r>
              <a:rPr lang="en-US" sz="2400" dirty="0" err="1" smtClean="0">
                <a:latin typeface="Times New Roman" pitchFamily="18" charset="0"/>
                <a:cs typeface="Times New Roman" pitchFamily="18" charset="0"/>
              </a:rPr>
              <a:t>SaaS</a:t>
            </a:r>
            <a:r>
              <a:rPr lang="en-US" sz="2400" dirty="0" smtClean="0">
                <a:latin typeface="Times New Roman" pitchFamily="18" charset="0"/>
                <a:cs typeface="Times New Roman" pitchFamily="18" charset="0"/>
              </a:rPr>
              <a:t> applications </a:t>
            </a:r>
            <a:r>
              <a:rPr lang="en-US" sz="2400" dirty="0">
                <a:latin typeface="Times New Roman" pitchFamily="18" charset="0"/>
                <a:cs typeface="Times New Roman" pitchFamily="18" charset="0"/>
              </a:rPr>
              <a:t>should be able to quickly scale with demand. In mature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applications</a:t>
            </a:r>
            <a:r>
              <a:rPr lang="en-US" sz="2400" dirty="0">
                <a:latin typeface="Times New Roman" pitchFamily="18" charset="0"/>
                <a:cs typeface="Times New Roman" pitchFamily="18" charset="0"/>
              </a:rPr>
              <a:t>, the customer should be able to customize their instance of the </a:t>
            </a:r>
            <a:r>
              <a:rPr lang="en-US" sz="2400" dirty="0" smtClean="0">
                <a:latin typeface="Times New Roman" pitchFamily="18" charset="0"/>
                <a:cs typeface="Times New Roman" pitchFamily="18" charset="0"/>
              </a:rPr>
              <a:t>software </a:t>
            </a:r>
            <a:r>
              <a:rPr lang="en-US" sz="2400" dirty="0">
                <a:latin typeface="Times New Roman" pitchFamily="18" charset="0"/>
                <a:cs typeface="Times New Roman" pitchFamily="18" charset="0"/>
              </a:rPr>
              <a:t>using meta-data.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Depending </a:t>
            </a:r>
            <a:r>
              <a:rPr lang="en-US" sz="2400" dirty="0">
                <a:latin typeface="Times New Roman" pitchFamily="18" charset="0"/>
                <a:cs typeface="Times New Roman" pitchFamily="18" charset="0"/>
              </a:rPr>
              <a:t>on who you talk to multi-tenancy is yet </a:t>
            </a: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feature of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applications. Multiple customers share a single instance </a:t>
            </a:r>
            <a:r>
              <a:rPr lang="en-US" sz="2400" dirty="0" smtClean="0">
                <a:latin typeface="Times New Roman" pitchFamily="18" charset="0"/>
                <a:cs typeface="Times New Roman" pitchFamily="18" charset="0"/>
              </a:rPr>
              <a:t>of </a:t>
            </a:r>
            <a:r>
              <a:rPr lang="en-US" sz="2400" dirty="0">
                <a:latin typeface="Times New Roman" pitchFamily="18" charset="0"/>
                <a:cs typeface="Times New Roman" pitchFamily="18" charset="0"/>
              </a:rPr>
              <a:t>the software and the provider can optimize the resources to suit individual </a:t>
            </a:r>
            <a:r>
              <a:rPr lang="en-US" sz="2400" dirty="0" smtClean="0">
                <a:latin typeface="Times New Roman" pitchFamily="18" charset="0"/>
                <a:cs typeface="Times New Roman" pitchFamily="18" charset="0"/>
              </a:rPr>
              <a:t>demands</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3353617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
            <a:ext cx="11506200" cy="6705600"/>
          </a:xfrm>
        </p:spPr>
        <p:txBody>
          <a:bodyPr/>
          <a:lstStyle/>
          <a:p>
            <a:pPr algn="just"/>
            <a:endParaRPr lang="en-US" dirty="0" smtClean="0">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Google Apps - a </a:t>
            </a:r>
            <a:r>
              <a:rPr lang="en-US" sz="2400" dirty="0" err="1" smtClean="0">
                <a:latin typeface="Times New Roman" pitchFamily="18" charset="0"/>
                <a:cs typeface="Times New Roman" pitchFamily="18" charset="0"/>
              </a:rPr>
              <a:t>SaaS</a:t>
            </a:r>
            <a:r>
              <a:rPr lang="en-US" sz="2400" dirty="0" smtClean="0">
                <a:latin typeface="Times New Roman" pitchFamily="18" charset="0"/>
                <a:cs typeface="Times New Roman" pitchFamily="18" charset="0"/>
              </a:rPr>
              <a:t> version of desktop applications where the software is hosted on </a:t>
            </a:r>
            <a:r>
              <a:rPr lang="en-US" sz="2400" dirty="0" err="1" smtClean="0">
                <a:latin typeface="Times New Roman" pitchFamily="18" charset="0"/>
                <a:cs typeface="Times New Roman" pitchFamily="18" charset="0"/>
              </a:rPr>
              <a:t>google</a:t>
            </a:r>
            <a:r>
              <a:rPr lang="en-US" sz="2400" dirty="0" smtClean="0">
                <a:latin typeface="Times New Roman" pitchFamily="18" charset="0"/>
                <a:cs typeface="Times New Roman" pitchFamily="18" charset="0"/>
              </a:rPr>
              <a:t> servers. </a:t>
            </a:r>
            <a:r>
              <a:rPr lang="en-US" sz="2400" dirty="0" err="1" smtClean="0">
                <a:latin typeface="Times New Roman" pitchFamily="18" charset="0"/>
                <a:cs typeface="Times New Roman" pitchFamily="18" charset="0"/>
              </a:rPr>
              <a:t>Salesforce</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SaaS</a:t>
            </a:r>
            <a:r>
              <a:rPr lang="en-US" sz="2400" dirty="0" smtClean="0">
                <a:latin typeface="Times New Roman" pitchFamily="18" charset="0"/>
                <a:cs typeface="Times New Roman" pitchFamily="18" charset="0"/>
              </a:rPr>
              <a:t> CRM products. </a:t>
            </a:r>
          </a:p>
          <a:p>
            <a:pPr algn="just"/>
            <a:endParaRPr lang="en-US" dirty="0" smtClean="0">
              <a:latin typeface="Times New Roman" pitchFamily="18" charset="0"/>
              <a:cs typeface="Times New Roman" pitchFamily="18" charset="0"/>
            </a:endParaRPr>
          </a:p>
          <a:p>
            <a:pPr marL="0" indent="0">
              <a:buNone/>
            </a:pPr>
            <a:endParaRPr lang="en-US"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8600"/>
            <a:ext cx="7239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049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20822052"/>
              </p:ext>
            </p:extLst>
          </p:nvPr>
        </p:nvGraphicFramePr>
        <p:xfrm>
          <a:off x="76200" y="76200"/>
          <a:ext cx="11734799" cy="6481746"/>
        </p:xfrm>
        <a:graphic>
          <a:graphicData uri="http://schemas.openxmlformats.org/drawingml/2006/table">
            <a:tbl>
              <a:tblPr/>
              <a:tblGrid>
                <a:gridCol w="3505199"/>
                <a:gridCol w="3733800"/>
                <a:gridCol w="4495800"/>
              </a:tblGrid>
              <a:tr h="116796">
                <a:tc>
                  <a:txBody>
                    <a:bodyPr/>
                    <a:lstStyle/>
                    <a:p>
                      <a:pPr fontAlgn="t"/>
                      <a:r>
                        <a:rPr lang="en-US" sz="1600" b="1" dirty="0" err="1" smtClean="0">
                          <a:effectLst/>
                        </a:rPr>
                        <a:t>SaaS</a:t>
                      </a:r>
                      <a:endParaRPr lang="en-US" sz="1600" dirty="0">
                        <a:effectLst/>
                      </a:endParaRP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b="1">
                          <a:effectLst/>
                        </a:rPr>
                        <a:t>PaaS</a:t>
                      </a:r>
                      <a:endParaRPr lang="en-US" sz="1600">
                        <a:effectLst/>
                      </a:endParaRP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b="1" dirty="0" err="1">
                          <a:effectLst/>
                        </a:rPr>
                        <a:t>IaaS</a:t>
                      </a:r>
                      <a:endParaRPr lang="en-US" sz="1600" dirty="0">
                        <a:effectLst/>
                      </a:endParaRP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620582">
                <a:tc>
                  <a:txBody>
                    <a:bodyPr/>
                    <a:lstStyle/>
                    <a:p>
                      <a:pPr fontAlgn="t"/>
                      <a:r>
                        <a:rPr lang="en-US" sz="1600" dirty="0">
                          <a:effectLst/>
                        </a:rPr>
                        <a:t>We, the end-users, mostly use the </a:t>
                      </a:r>
                      <a:r>
                        <a:rPr lang="en-US" sz="1600" dirty="0" err="1">
                          <a:effectLst/>
                        </a:rPr>
                        <a:t>SaaS</a:t>
                      </a:r>
                      <a:r>
                        <a:rPr lang="en-US" sz="1600" dirty="0">
                          <a:effectLst/>
                        </a:rPr>
                        <a:t> cloud model</a:t>
                      </a:r>
                      <a:r>
                        <a:rPr lang="en-US" sz="1600" dirty="0" smtClean="0">
                          <a:effectLst/>
                        </a:rPr>
                        <a:t>.</a:t>
                      </a:r>
                      <a:endParaRPr lang="en-US" sz="1600" dirty="0">
                        <a:effectLst/>
                      </a:endParaRP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a:effectLst/>
                        </a:rPr>
                        <a:t>Creators and developers mainly use the PaaS cloud model.</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a:effectLst/>
                        </a:rPr>
                        <a:t>Network architects or network engineers mostly use the IaaS cloud model.</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810998">
                <a:tc>
                  <a:txBody>
                    <a:bodyPr/>
                    <a:lstStyle/>
                    <a:p>
                      <a:pPr fontAlgn="t"/>
                      <a:r>
                        <a:rPr lang="en-US" sz="1600" dirty="0">
                          <a:effectLst/>
                        </a:rPr>
                        <a:t>We do not need hard-core technical proficiencies to understand or use the </a:t>
                      </a:r>
                      <a:r>
                        <a:rPr lang="en-US" sz="1600" dirty="0" err="1">
                          <a:effectLst/>
                        </a:rPr>
                        <a:t>SaaS</a:t>
                      </a:r>
                      <a:r>
                        <a:rPr lang="en-US" sz="1600" dirty="0">
                          <a:effectLst/>
                        </a:rPr>
                        <a:t> cloud model</a:t>
                      </a:r>
                      <a:r>
                        <a:rPr lang="en-US" sz="1600" dirty="0" smtClean="0">
                          <a:effectLst/>
                        </a:rPr>
                        <a:t>.         </a:t>
                      </a:r>
                      <a:endParaRPr lang="en-US" sz="1600" dirty="0">
                        <a:effectLst/>
                      </a:endParaRP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a:effectLst/>
                        </a:rPr>
                        <a:t>We should have a basic understanding and knowledge of the concerned subject before utilizing the PaaS model.</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a:effectLst/>
                        </a:rPr>
                        <a:t>We will require technical knowledge and expertise to handle and manage IaaS services.</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1191829">
                <a:tc>
                  <a:txBody>
                    <a:bodyPr/>
                    <a:lstStyle/>
                    <a:p>
                      <a:pPr fontAlgn="t"/>
                      <a:r>
                        <a:rPr lang="en-US" sz="1600" dirty="0">
                          <a:effectLst/>
                        </a:rPr>
                        <a:t>It is prominent among consumers, end users, and companies that want to share their apps and software with the masses.</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This model is prominent among developers and creators who focus on developing apps and programs online.</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This model is popular among network architects, engineers, researchers, and companies that want a cloud-based remote infrastructure service as a lease instead of in-house hardware for computation and storage.</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1191829">
                <a:tc>
                  <a:txBody>
                    <a:bodyPr/>
                    <a:lstStyle/>
                    <a:p>
                      <a:pPr fontAlgn="t"/>
                      <a:r>
                        <a:rPr lang="en-US" sz="1600" dirty="0">
                          <a:effectLst/>
                        </a:rPr>
                        <a:t>The </a:t>
                      </a:r>
                      <a:r>
                        <a:rPr lang="en-US" sz="1600" dirty="0" err="1">
                          <a:effectLst/>
                        </a:rPr>
                        <a:t>SaaS</a:t>
                      </a:r>
                      <a:r>
                        <a:rPr lang="en-US" sz="1600" dirty="0">
                          <a:effectLst/>
                        </a:rPr>
                        <a:t> model delivers various software and applications as a service to customers and end-users, primarily on a subscription basis.</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The </a:t>
                      </a:r>
                      <a:r>
                        <a:rPr lang="en-US" sz="1600" dirty="0" err="1">
                          <a:effectLst/>
                        </a:rPr>
                        <a:t>PaaS</a:t>
                      </a:r>
                      <a:r>
                        <a:rPr lang="en-US" sz="1600" dirty="0">
                          <a:effectLst/>
                        </a:rPr>
                        <a:t> model delivers various development environments and creative platforms as a service to end-users, who are mainly developers and creators, primarily on a subscription basis.</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The </a:t>
                      </a:r>
                      <a:r>
                        <a:rPr lang="en-US" sz="1600" dirty="0" err="1">
                          <a:effectLst/>
                        </a:rPr>
                        <a:t>IaaS</a:t>
                      </a:r>
                      <a:r>
                        <a:rPr lang="en-US" sz="1600" dirty="0">
                          <a:effectLst/>
                        </a:rPr>
                        <a:t> model delivers various hardware components as rented services to different companies, primarily on a subscription basis.</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1191829">
                <a:tc>
                  <a:txBody>
                    <a:bodyPr/>
                    <a:lstStyle/>
                    <a:p>
                      <a:pPr fontAlgn="t"/>
                      <a:r>
                        <a:rPr lang="en-US" sz="1600" dirty="0">
                          <a:effectLst/>
                        </a:rPr>
                        <a:t>Cloud service providers (CSPs) provide this service through software or apps hosted on the cloud.</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Cloud service providers (CSPs) typically provide this service through platforms or development environments. Such development environments provide us with tools and development features to make application development easy.</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Cloud service providers (CSPs) provide this service through dashboards or APIs. Such dashboards provide us with complete control over the entire hardware infrastructure.</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r h="620582">
                <a:tc>
                  <a:txBody>
                    <a:bodyPr/>
                    <a:lstStyle/>
                    <a:p>
                      <a:pPr fontAlgn="t"/>
                      <a:r>
                        <a:rPr lang="en-US" sz="1600">
                          <a:effectLst/>
                        </a:rPr>
                        <a:t>Examples of SaaS are Google Workspace, Google apps, Netflix, Instagram, etc.</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Examples of </a:t>
                      </a:r>
                      <a:r>
                        <a:rPr lang="en-US" sz="1600" dirty="0" err="1">
                          <a:effectLst/>
                        </a:rPr>
                        <a:t>PaaS</a:t>
                      </a:r>
                      <a:r>
                        <a:rPr lang="en-US" sz="1600" dirty="0">
                          <a:effectLst/>
                        </a:rPr>
                        <a:t> are the Google search engine, </a:t>
                      </a:r>
                      <a:r>
                        <a:rPr lang="en-US" sz="1600" dirty="0" err="1">
                          <a:effectLst/>
                        </a:rPr>
                        <a:t>Canva</a:t>
                      </a:r>
                      <a:r>
                        <a:rPr lang="en-US" sz="1600" dirty="0">
                          <a:effectLst/>
                        </a:rPr>
                        <a:t>, </a:t>
                      </a:r>
                      <a:r>
                        <a:rPr lang="en-US" sz="1600" dirty="0" err="1">
                          <a:effectLst/>
                        </a:rPr>
                        <a:t>Github</a:t>
                      </a:r>
                      <a:r>
                        <a:rPr lang="en-US" sz="1600" dirty="0">
                          <a:effectLst/>
                        </a:rPr>
                        <a:t>, etc.</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c>
                  <a:txBody>
                    <a:bodyPr/>
                    <a:lstStyle/>
                    <a:p>
                      <a:pPr fontAlgn="t"/>
                      <a:r>
                        <a:rPr lang="en-US" sz="1600" dirty="0">
                          <a:effectLst/>
                        </a:rPr>
                        <a:t>Examples of </a:t>
                      </a:r>
                      <a:r>
                        <a:rPr lang="en-US" sz="1600" dirty="0" err="1">
                          <a:effectLst/>
                        </a:rPr>
                        <a:t>IaaS</a:t>
                      </a:r>
                      <a:r>
                        <a:rPr lang="en-US" sz="1600" dirty="0">
                          <a:effectLst/>
                        </a:rPr>
                        <a:t> are </a:t>
                      </a:r>
                      <a:r>
                        <a:rPr lang="en-US" sz="1600" dirty="0" err="1">
                          <a:effectLst/>
                        </a:rPr>
                        <a:t>VCloud</a:t>
                      </a:r>
                      <a:r>
                        <a:rPr lang="en-US" sz="1600" dirty="0">
                          <a:effectLst/>
                        </a:rPr>
                        <a:t> Express, Google Cloud Platform (GCP), IBM Cloud, AWS, etc.</a:t>
                      </a:r>
                    </a:p>
                  </a:txBody>
                  <a:tcPr marL="35538" marR="35538" marT="35538" marB="35538">
                    <a:lnL w="12700" cap="flat" cmpd="sng" algn="ctr">
                      <a:solidFill>
                        <a:srgbClr val="009A46"/>
                      </a:solidFill>
                      <a:prstDash val="solid"/>
                      <a:round/>
                      <a:headEnd type="none" w="med" len="med"/>
                      <a:tailEnd type="none" w="med" len="med"/>
                    </a:lnL>
                    <a:lnR w="12700" cap="flat" cmpd="sng" algn="ctr">
                      <a:solidFill>
                        <a:srgbClr val="009A46"/>
                      </a:solidFill>
                      <a:prstDash val="solid"/>
                      <a:round/>
                      <a:headEnd type="none" w="med" len="med"/>
                      <a:tailEnd type="none" w="med" len="med"/>
                    </a:lnR>
                    <a:lnT w="12700" cap="flat" cmpd="sng" algn="ctr">
                      <a:solidFill>
                        <a:srgbClr val="009A46"/>
                      </a:solidFill>
                      <a:prstDash val="solid"/>
                      <a:round/>
                      <a:headEnd type="none" w="med" len="med"/>
                      <a:tailEnd type="none" w="med" len="med"/>
                    </a:lnT>
                    <a:lnB w="12700" cap="flat" cmpd="sng" algn="ctr">
                      <a:solidFill>
                        <a:srgbClr val="009A46"/>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471954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152400"/>
            <a:ext cx="6858000" cy="6705600"/>
          </a:xfrm>
        </p:spPr>
        <p:txBody>
          <a:bodyPr>
            <a:normAutofit/>
          </a:bodyPr>
          <a:lstStyle/>
          <a:p>
            <a:pPr marL="0" indent="0" algn="just">
              <a:buNone/>
            </a:pPr>
            <a:r>
              <a:rPr lang="en-US" sz="2400" dirty="0" smtClean="0">
                <a:solidFill>
                  <a:srgbClr val="FF0000"/>
                </a:solidFill>
                <a:latin typeface="Times New Roman" pitchFamily="18" charset="0"/>
                <a:cs typeface="Times New Roman" pitchFamily="18" charset="0"/>
              </a:rPr>
              <a:t>Types of Cloud</a:t>
            </a:r>
          </a:p>
          <a:p>
            <a:pPr marL="0" indent="0" algn="just">
              <a:buNone/>
            </a:pPr>
            <a:r>
              <a:rPr lang="en-US" sz="2400" b="1" dirty="0" smtClean="0">
                <a:latin typeface="Times New Roman" pitchFamily="18" charset="0"/>
                <a:cs typeface="Times New Roman" pitchFamily="18" charset="0"/>
              </a:rPr>
              <a:t>Deployment Models</a:t>
            </a:r>
            <a:r>
              <a:rPr lang="en-US" sz="2400" dirty="0" smtClean="0">
                <a:latin typeface="Times New Roman" pitchFamily="18" charset="0"/>
                <a:cs typeface="Times New Roman" pitchFamily="18" charset="0"/>
              </a:rPr>
              <a:t> define where the cloud infrastructure is located and how it's accessed:</a:t>
            </a:r>
          </a:p>
          <a:p>
            <a:pPr algn="just"/>
            <a:r>
              <a:rPr lang="en-US" sz="2400" b="1" dirty="0" smtClean="0">
                <a:solidFill>
                  <a:srgbClr val="FFC000"/>
                </a:solidFill>
                <a:latin typeface="Times New Roman" pitchFamily="18" charset="0"/>
                <a:cs typeface="Times New Roman" pitchFamily="18" charset="0"/>
              </a:rPr>
              <a:t>Public Cloud:</a:t>
            </a:r>
            <a:r>
              <a:rPr lang="en-US" sz="2400" dirty="0" smtClean="0">
                <a:solidFill>
                  <a:srgbClr val="FFC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This is the most common type of cloud deployment. Public cloud resources are owned and operated by a cloud service provider (CSP) like Amazon Web Services (AWS), Microsoft Azure, or Google Cloud Platform (GCP). They offer on-demand, self-service access to computing resources over the public internet. Public clouds are generally cost-effective and scalable, making them a good choice for many businesses.</a:t>
            </a:r>
          </a:p>
          <a:p>
            <a:pPr marL="0" indent="0">
              <a:buNone/>
            </a:pPr>
            <a:endParaRPr lang="en-US" sz="2400" dirty="0" smtClean="0">
              <a:solidFill>
                <a:srgbClr val="FF0000"/>
              </a:solidFill>
              <a:latin typeface="Times New Roman" pitchFamily="18" charset="0"/>
              <a:cs typeface="Times New Roman" pitchFamily="18" charset="0"/>
            </a:endParaRPr>
          </a:p>
          <a:p>
            <a:pPr marL="0" indent="0">
              <a:buNone/>
            </a:pPr>
            <a:endParaRPr lang="en-US" sz="2400" dirty="0">
              <a:solidFill>
                <a:srgbClr val="FF0000"/>
              </a:solidFill>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932" y="685800"/>
            <a:ext cx="3886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876800"/>
            <a:ext cx="513573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4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228600"/>
            <a:ext cx="11506200" cy="6553200"/>
          </a:xfrm>
        </p:spPr>
        <p:txBody>
          <a:bodyPr>
            <a:normAutofit/>
          </a:bodyPr>
          <a:lstStyle/>
          <a:p>
            <a:pPr algn="just"/>
            <a:r>
              <a:rPr lang="en-US" sz="2600" b="1" dirty="0" smtClean="0">
                <a:solidFill>
                  <a:srgbClr val="FFC000"/>
                </a:solidFill>
                <a:latin typeface="Times New Roman" pitchFamily="18" charset="0"/>
                <a:cs typeface="Times New Roman" pitchFamily="18" charset="0"/>
              </a:rPr>
              <a:t>Private Cloud:</a:t>
            </a:r>
            <a:r>
              <a:rPr lang="en-US" sz="2600" dirty="0" smtClean="0">
                <a:solidFill>
                  <a:srgbClr val="FFC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A private cloud is a cloud infrastructure that is dedicated to a single organization. It can be located on-premises or hosted by a service provider. Private clouds offer greater security and control over the underlying infrastructure but can be more expensive to manage than public clouds.</a:t>
            </a:r>
          </a:p>
          <a:p>
            <a:pPr algn="just"/>
            <a:endParaRPr lang="en-US" sz="2600" b="1" dirty="0" smtClean="0">
              <a:solidFill>
                <a:srgbClr val="FFC000"/>
              </a:solidFill>
              <a:latin typeface="Times New Roman" pitchFamily="18" charset="0"/>
              <a:cs typeface="Times New Roman" pitchFamily="18" charset="0"/>
            </a:endParaRPr>
          </a:p>
          <a:p>
            <a:pPr algn="just"/>
            <a:endParaRPr lang="en-US" sz="2600" b="1" dirty="0">
              <a:solidFill>
                <a:srgbClr val="FFC000"/>
              </a:solidFill>
              <a:latin typeface="Times New Roman" pitchFamily="18" charset="0"/>
              <a:cs typeface="Times New Roman" pitchFamily="18" charset="0"/>
            </a:endParaRPr>
          </a:p>
          <a:p>
            <a:pPr algn="just"/>
            <a:endParaRPr lang="en-US" sz="2600" b="1" dirty="0" smtClean="0">
              <a:solidFill>
                <a:srgbClr val="FFC000"/>
              </a:solidFill>
              <a:latin typeface="Times New Roman" pitchFamily="18" charset="0"/>
              <a:cs typeface="Times New Roman" pitchFamily="18" charset="0"/>
            </a:endParaRPr>
          </a:p>
          <a:p>
            <a:pPr algn="just"/>
            <a:endParaRPr lang="en-US" sz="2600" b="1" dirty="0">
              <a:solidFill>
                <a:srgbClr val="FFC000"/>
              </a:solidFill>
              <a:latin typeface="Times New Roman" pitchFamily="18" charset="0"/>
              <a:cs typeface="Times New Roman" pitchFamily="18" charset="0"/>
            </a:endParaRPr>
          </a:p>
          <a:p>
            <a:pPr algn="just"/>
            <a:endParaRPr lang="en-US" sz="2600" b="1" dirty="0" smtClean="0">
              <a:solidFill>
                <a:srgbClr val="FFC000"/>
              </a:solidFill>
              <a:latin typeface="Times New Roman" pitchFamily="18" charset="0"/>
              <a:cs typeface="Times New Roman" pitchFamily="18" charset="0"/>
            </a:endParaRPr>
          </a:p>
          <a:p>
            <a:pPr algn="just"/>
            <a:endParaRPr lang="en-US" sz="2600" b="1" dirty="0">
              <a:solidFill>
                <a:srgbClr val="FFC000"/>
              </a:solidFill>
              <a:latin typeface="Times New Roman" pitchFamily="18" charset="0"/>
              <a:cs typeface="Times New Roman" pitchFamily="18" charset="0"/>
            </a:endParaRPr>
          </a:p>
          <a:p>
            <a:pPr algn="just"/>
            <a:r>
              <a:rPr lang="en-US" sz="2600" b="1" dirty="0" smtClean="0">
                <a:solidFill>
                  <a:srgbClr val="FFC000"/>
                </a:solidFill>
                <a:latin typeface="Times New Roman" pitchFamily="18" charset="0"/>
                <a:cs typeface="Times New Roman" pitchFamily="18" charset="0"/>
              </a:rPr>
              <a:t>Hybrid </a:t>
            </a:r>
            <a:r>
              <a:rPr lang="en-US" sz="2600" b="1" dirty="0" smtClean="0">
                <a:solidFill>
                  <a:srgbClr val="FFC000"/>
                </a:solidFill>
                <a:latin typeface="Times New Roman" pitchFamily="18" charset="0"/>
                <a:cs typeface="Times New Roman" pitchFamily="18" charset="0"/>
              </a:rPr>
              <a:t>Cloud:</a:t>
            </a:r>
            <a:r>
              <a:rPr lang="en-US" sz="2600" dirty="0" smtClean="0">
                <a:solidFill>
                  <a:srgbClr val="FFC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A hybrid cloud combines a public cloud with a private cloud. This allows organizations to leverage the benefits of both models, such as the scalability and cost-effectiveness of the public cloud and the security and control of the private cloud</a:t>
            </a:r>
            <a:r>
              <a:rPr lang="en-US" sz="2600" dirty="0" smtClean="0">
                <a:latin typeface="Times New Roman" pitchFamily="18" charset="0"/>
                <a:cs typeface="Times New Roman" pitchFamily="18" charset="0"/>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7067550"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97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109" y="228600"/>
            <a:ext cx="11436927" cy="6400800"/>
          </a:xfrm>
        </p:spPr>
        <p:txBody>
          <a:bodyPr>
            <a:normAutofit/>
          </a:bodyPr>
          <a:lstStyle/>
          <a:p>
            <a:pPr marL="0" indent="0" algn="just">
              <a:buNone/>
            </a:pPr>
            <a:r>
              <a:rPr lang="en-US" sz="2800" dirty="0" smtClean="0">
                <a:solidFill>
                  <a:srgbClr val="FF0000"/>
                </a:solidFill>
                <a:latin typeface="Times New Roman" pitchFamily="18" charset="0"/>
                <a:cs typeface="Times New Roman" pitchFamily="18" charset="0"/>
              </a:rPr>
              <a:t>UNIT-1</a:t>
            </a:r>
          </a:p>
          <a:p>
            <a:pPr marL="0" indent="0" algn="just">
              <a:buNone/>
            </a:pPr>
            <a:r>
              <a:rPr lang="en-US" sz="2400" dirty="0" smtClean="0">
                <a:solidFill>
                  <a:schemeClr val="accent6"/>
                </a:solidFill>
                <a:latin typeface="Times New Roman" pitchFamily="18" charset="0"/>
                <a:cs typeface="Times New Roman" pitchFamily="18" charset="0"/>
              </a:rPr>
              <a:t>Introduction to Cloud Computing : </a:t>
            </a:r>
            <a:r>
              <a:rPr lang="en-US" sz="2400" dirty="0" smtClean="0">
                <a:latin typeface="Times New Roman" pitchFamily="18" charset="0"/>
                <a:cs typeface="Times New Roman" pitchFamily="18" charset="0"/>
              </a:rPr>
              <a:t>Cloud Computing in a Nutshell ,Roots of Cloud Computing ,Layers and Types of Clouds ,Desired Features of a Cloud ,Cloud Infrastructure Management ,Infrastructure as a Service Providers ,Platform as a Service Providers.</a:t>
            </a:r>
          </a:p>
          <a:p>
            <a:pPr marL="0" indent="0" algn="just">
              <a:buNone/>
            </a:pPr>
            <a:endParaRPr lang="en-US" sz="2400" dirty="0" smtClean="0">
              <a:latin typeface="Times New Roman" pitchFamily="18" charset="0"/>
              <a:cs typeface="Times New Roman" pitchFamily="18" charset="0"/>
            </a:endParaRPr>
          </a:p>
          <a:p>
            <a:pPr marL="0" indent="0" algn="just">
              <a:buNone/>
            </a:pPr>
            <a:r>
              <a:rPr lang="en-US" sz="2400" dirty="0">
                <a:solidFill>
                  <a:schemeClr val="accent6"/>
                </a:solidFill>
                <a:latin typeface="Times New Roman" pitchFamily="18" charset="0"/>
                <a:cs typeface="Times New Roman" pitchFamily="18" charset="0"/>
              </a:rPr>
              <a:t>Migrating into a Cloud </a:t>
            </a:r>
            <a:r>
              <a:rPr lang="en-US" sz="2400" dirty="0" smtClean="0">
                <a:solidFill>
                  <a:schemeClr val="accent6"/>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Introduction </a:t>
            </a:r>
            <a:r>
              <a:rPr lang="en-US" sz="2400" dirty="0">
                <a:latin typeface="Times New Roman" pitchFamily="18" charset="0"/>
                <a:cs typeface="Times New Roman" pitchFamily="18" charset="0"/>
              </a:rPr>
              <a:t>,Broad Approaches to Migrating into the Cloud ,The Seven-Step Model of Migration into a Cloud</a:t>
            </a:r>
            <a:r>
              <a:rPr lang="en-US" sz="2400" dirty="0" smtClean="0">
                <a:latin typeface="Times New Roman" pitchFamily="18" charset="0"/>
                <a:cs typeface="Times New Roman" pitchFamily="18" charset="0"/>
              </a:rPr>
              <a:t>.</a:t>
            </a:r>
          </a:p>
          <a:p>
            <a:pPr marL="0" indent="0" algn="just">
              <a:buNone/>
            </a:pPr>
            <a:endParaRPr lang="en-US" sz="2400" dirty="0">
              <a:latin typeface="Times New Roman" pitchFamily="18" charset="0"/>
              <a:cs typeface="Times New Roman" pitchFamily="18" charset="0"/>
            </a:endParaRPr>
          </a:p>
          <a:p>
            <a:pPr marL="0" indent="0" algn="just">
              <a:buNone/>
            </a:pPr>
            <a:r>
              <a:rPr lang="en-US" sz="2400" dirty="0">
                <a:solidFill>
                  <a:schemeClr val="accent6"/>
                </a:solidFill>
                <a:latin typeface="Times New Roman" pitchFamily="18" charset="0"/>
                <a:cs typeface="Times New Roman" pitchFamily="18" charset="0"/>
              </a:rPr>
              <a:t>Enriching the ‘Integration as a Service’ Paradigm for the Cloud </a:t>
            </a:r>
            <a:r>
              <a:rPr lang="en-US" sz="2400" dirty="0" smtClean="0">
                <a:solidFill>
                  <a:schemeClr val="accent6"/>
                </a:solidFill>
                <a:latin typeface="Times New Roman" pitchFamily="18" charset="0"/>
                <a:cs typeface="Times New Roman" pitchFamily="18" charset="0"/>
              </a:rPr>
              <a:t>Era : </a:t>
            </a:r>
            <a:r>
              <a:rPr lang="en-US" sz="2400" dirty="0" smtClean="0">
                <a:latin typeface="Times New Roman" pitchFamily="18" charset="0"/>
                <a:cs typeface="Times New Roman" pitchFamily="18" charset="0"/>
              </a:rPr>
              <a:t>An </a:t>
            </a:r>
            <a:r>
              <a:rPr lang="en-US" sz="2400" dirty="0">
                <a:latin typeface="Times New Roman" pitchFamily="18" charset="0"/>
                <a:cs typeface="Times New Roman" pitchFamily="18" charset="0"/>
              </a:rPr>
              <a:t>Introduction ,The Onset of Knowledge Era ,The Evolution of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,The Challenges of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Paradigm ,Approaching the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Integration Enigma  , New Integration Scenarios, The Integration Methodologies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Integration Products and Platforms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Integration Services ,Businesses-to-Business Integration (B2Bi) Services ,A Framework of Sensor—Cloud Integration.</a:t>
            </a:r>
          </a:p>
        </p:txBody>
      </p:sp>
    </p:spTree>
    <p:extLst>
      <p:ext uri="{BB962C8B-B14F-4D97-AF65-F5344CB8AC3E}">
        <p14:creationId xmlns:p14="http://schemas.microsoft.com/office/powerpoint/2010/main" val="3898730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228600"/>
            <a:ext cx="11506200" cy="6553200"/>
          </a:xfrm>
        </p:spPr>
        <p:txBody>
          <a:bodyPr>
            <a:normAutofit/>
          </a:bodyPr>
          <a:lstStyle/>
          <a:p>
            <a:pPr algn="just"/>
            <a:endParaRPr lang="en-US" b="1" dirty="0" smtClean="0">
              <a:solidFill>
                <a:srgbClr val="FFC000"/>
              </a:solidFill>
              <a:latin typeface="Times New Roman" pitchFamily="18" charset="0"/>
              <a:cs typeface="Times New Roman" pitchFamily="18" charset="0"/>
            </a:endParaRPr>
          </a:p>
          <a:p>
            <a:pPr algn="just"/>
            <a:endParaRPr lang="en-US" b="1" dirty="0">
              <a:solidFill>
                <a:srgbClr val="FFC000"/>
              </a:solidFill>
              <a:latin typeface="Times New Roman" pitchFamily="18" charset="0"/>
              <a:cs typeface="Times New Roman" pitchFamily="18" charset="0"/>
            </a:endParaRPr>
          </a:p>
          <a:p>
            <a:pPr algn="just"/>
            <a:endParaRPr lang="en-US" b="1" dirty="0" smtClean="0">
              <a:solidFill>
                <a:srgbClr val="FFC000"/>
              </a:solidFill>
              <a:latin typeface="Times New Roman" pitchFamily="18" charset="0"/>
              <a:cs typeface="Times New Roman" pitchFamily="18" charset="0"/>
            </a:endParaRPr>
          </a:p>
          <a:p>
            <a:pPr algn="just"/>
            <a:endParaRPr lang="en-US" b="1" dirty="0">
              <a:solidFill>
                <a:srgbClr val="FFC000"/>
              </a:solidFill>
              <a:latin typeface="Times New Roman" pitchFamily="18" charset="0"/>
              <a:cs typeface="Times New Roman" pitchFamily="18" charset="0"/>
            </a:endParaRPr>
          </a:p>
          <a:p>
            <a:pPr algn="just"/>
            <a:r>
              <a:rPr lang="en-US" sz="2600" b="1" dirty="0" smtClean="0">
                <a:solidFill>
                  <a:srgbClr val="FFC000"/>
                </a:solidFill>
                <a:latin typeface="Times New Roman" pitchFamily="18" charset="0"/>
                <a:cs typeface="Times New Roman" pitchFamily="18" charset="0"/>
              </a:rPr>
              <a:t>Multi-Cloud(Community</a:t>
            </a:r>
            <a:r>
              <a:rPr lang="en-US" sz="2600" b="1" dirty="0">
                <a:solidFill>
                  <a:srgbClr val="FFC000"/>
                </a:solidFill>
                <a:latin typeface="Times New Roman" pitchFamily="18" charset="0"/>
                <a:cs typeface="Times New Roman" pitchFamily="18" charset="0"/>
              </a:rPr>
              <a:t>):</a:t>
            </a:r>
            <a:r>
              <a:rPr lang="en-US" sz="2600" dirty="0">
                <a:solidFill>
                  <a:srgbClr val="FFC000"/>
                </a:solidFill>
                <a:latin typeface="Times New Roman" pitchFamily="18" charset="0"/>
                <a:cs typeface="Times New Roman" pitchFamily="18" charset="0"/>
              </a:rPr>
              <a:t> </a:t>
            </a:r>
            <a:r>
              <a:rPr lang="en-US" sz="2600" dirty="0">
                <a:latin typeface="Times New Roman" pitchFamily="18" charset="0"/>
                <a:cs typeface="Times New Roman" pitchFamily="18" charset="0"/>
              </a:rPr>
              <a:t>A multi-cloud strategy involves using multiple public clouds from different providers. This can help organizations avoid vendor lock-in and take advantage of the best features and services from each cloud provider.</a:t>
            </a:r>
          </a:p>
          <a:p>
            <a:pPr marL="0" indent="0">
              <a:buNone/>
            </a:pPr>
            <a:r>
              <a:rPr lang="en-US" sz="2600" dirty="0">
                <a:latin typeface="Times New Roman" pitchFamily="18" charset="0"/>
                <a:cs typeface="Times New Roman" pitchFamily="18" charset="0"/>
              </a:rPr>
              <a:t>(e.g., mission, security requirements, policy, and compliance considerations) </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
            <a:ext cx="73723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399" y="4038600"/>
            <a:ext cx="57245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269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152400"/>
            <a:ext cx="11506200" cy="6553200"/>
          </a:xfrm>
        </p:spPr>
        <p:txBody>
          <a:bodyPr>
            <a:normAutofit/>
          </a:bodyPr>
          <a:lstStyle/>
          <a:p>
            <a:pPr marL="0" indent="0" algn="just">
              <a:buNone/>
            </a:pPr>
            <a:r>
              <a:rPr lang="en-US" sz="2400" dirty="0">
                <a:solidFill>
                  <a:srgbClr val="FF0000"/>
                </a:solidFill>
                <a:latin typeface="Times New Roman" pitchFamily="18" charset="0"/>
                <a:cs typeface="Times New Roman" pitchFamily="18" charset="0"/>
              </a:rPr>
              <a:t>DESIRED FEATURES OF A </a:t>
            </a:r>
            <a:r>
              <a:rPr lang="en-US" sz="2400" dirty="0" smtClean="0">
                <a:solidFill>
                  <a:srgbClr val="FF0000"/>
                </a:solidFill>
                <a:latin typeface="Times New Roman" pitchFamily="18" charset="0"/>
                <a:cs typeface="Times New Roman" pitchFamily="18" charset="0"/>
              </a:rPr>
              <a:t>CLOUD</a:t>
            </a:r>
          </a:p>
          <a:p>
            <a:pPr marL="0" indent="0" algn="just">
              <a:buNone/>
            </a:pPr>
            <a:r>
              <a:rPr lang="en-US" sz="2400" dirty="0">
                <a:latin typeface="Times New Roman" pitchFamily="18" charset="0"/>
                <a:cs typeface="Times New Roman" pitchFamily="18" charset="0"/>
              </a:rPr>
              <a:t>Certain features of a cloud are essential to enable services that truly represent the cloud computing model and satisfy expectations of consumers, and cloud offerings must be (i) self-service, (ii) </a:t>
            </a:r>
            <a:r>
              <a:rPr lang="en-US" sz="2400" dirty="0" smtClean="0">
                <a:latin typeface="Times New Roman" pitchFamily="18" charset="0"/>
                <a:cs typeface="Times New Roman" pitchFamily="18" charset="0"/>
              </a:rPr>
              <a:t>per-usage </a:t>
            </a:r>
            <a:r>
              <a:rPr lang="en-US" sz="2400" dirty="0">
                <a:latin typeface="Times New Roman" pitchFamily="18" charset="0"/>
                <a:cs typeface="Times New Roman" pitchFamily="18" charset="0"/>
              </a:rPr>
              <a:t>metered and billed, (iii</a:t>
            </a:r>
            <a:r>
              <a:rPr lang="en-US" sz="2400" dirty="0" smtClean="0">
                <a:latin typeface="Times New Roman" pitchFamily="18" charset="0"/>
                <a:cs typeface="Times New Roman" pitchFamily="18" charset="0"/>
              </a:rPr>
              <a:t>)</a:t>
            </a:r>
            <a:r>
              <a:rPr lang="en-US" sz="2400" b="1" dirty="0"/>
              <a:t> </a:t>
            </a:r>
            <a:r>
              <a:rPr lang="en-US" sz="2400" dirty="0">
                <a:latin typeface="Times New Roman" pitchFamily="18" charset="0"/>
                <a:cs typeface="Times New Roman" pitchFamily="18" charset="0"/>
              </a:rPr>
              <a:t>e</a:t>
            </a:r>
            <a:r>
              <a:rPr lang="en-US" sz="2400" dirty="0" smtClean="0">
                <a:latin typeface="Times New Roman" pitchFamily="18" charset="0"/>
                <a:cs typeface="Times New Roman" pitchFamily="18" charset="0"/>
              </a:rPr>
              <a:t>lasticity</a:t>
            </a:r>
            <a:r>
              <a:rPr lang="en-US" sz="2400" b="1" dirty="0"/>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(iv) </a:t>
            </a:r>
            <a:r>
              <a:rPr lang="en-US" sz="2400" dirty="0" smtClean="0">
                <a:latin typeface="Times New Roman" pitchFamily="18" charset="0"/>
                <a:cs typeface="Times New Roman" pitchFamily="18" charset="0"/>
              </a:rPr>
              <a:t>customizable</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(v)security</a:t>
            </a:r>
          </a:p>
          <a:p>
            <a:pPr marL="0" indent="0" algn="just">
              <a:buNone/>
            </a:pPr>
            <a:r>
              <a:rPr lang="en-US" sz="2400" b="1" dirty="0">
                <a:latin typeface="Times New Roman" pitchFamily="18" charset="0"/>
                <a:cs typeface="Times New Roman" pitchFamily="18" charset="0"/>
              </a:rPr>
              <a:t>Self-service On-Demand </a:t>
            </a:r>
          </a:p>
          <a:p>
            <a:pPr algn="just"/>
            <a:r>
              <a:rPr lang="en-US" sz="2400" dirty="0">
                <a:latin typeface="Times New Roman" pitchFamily="18" charset="0"/>
                <a:cs typeface="Times New Roman" pitchFamily="18" charset="0"/>
              </a:rPr>
              <a:t>This is one of the most essential and significant characteristics of cloud computing. This means that cloud computing enables clients to regularly monitor the abilities, allotted network storage, and server uptime. </a:t>
            </a:r>
            <a:r>
              <a:rPr lang="en-US" sz="2400" dirty="0" smtClean="0">
                <a:latin typeface="Times New Roman" pitchFamily="18" charset="0"/>
                <a:cs typeface="Times New Roman" pitchFamily="18" charset="0"/>
              </a:rPr>
              <a:t>this helps to </a:t>
            </a:r>
            <a:r>
              <a:rPr lang="en-US" sz="2400" dirty="0">
                <a:latin typeface="Times New Roman" pitchFamily="18" charset="0"/>
                <a:cs typeface="Times New Roman" pitchFamily="18" charset="0"/>
              </a:rPr>
              <a:t>clients control various computing abilities as per their requirements. </a:t>
            </a:r>
          </a:p>
          <a:p>
            <a:pPr marL="0" indent="0">
              <a:buNone/>
            </a:pPr>
            <a:r>
              <a:rPr lang="en-US" sz="2400" b="1" dirty="0">
                <a:latin typeface="Times New Roman" pitchFamily="18" charset="0"/>
                <a:cs typeface="Times New Roman" pitchFamily="18" charset="0"/>
              </a:rPr>
              <a:t>P</a:t>
            </a:r>
            <a:r>
              <a:rPr lang="en-US" sz="2400" b="1" dirty="0" smtClean="0">
                <a:latin typeface="Times New Roman" pitchFamily="18" charset="0"/>
                <a:cs typeface="Times New Roman" pitchFamily="18" charset="0"/>
              </a:rPr>
              <a:t>er-usage </a:t>
            </a:r>
            <a:r>
              <a:rPr lang="en-US" sz="2400" b="1" dirty="0">
                <a:latin typeface="Times New Roman" pitchFamily="18" charset="0"/>
                <a:cs typeface="Times New Roman" pitchFamily="18" charset="0"/>
              </a:rPr>
              <a:t>metered and billed</a:t>
            </a:r>
          </a:p>
          <a:p>
            <a:pPr marL="0" indent="0" algn="just">
              <a:buNone/>
            </a:pPr>
            <a:r>
              <a:rPr lang="en-US" sz="2400" dirty="0">
                <a:latin typeface="Times New Roman" pitchFamily="18" charset="0"/>
                <a:cs typeface="Times New Roman" pitchFamily="18" charset="0"/>
              </a:rPr>
              <a:t>This kind of service is economical as it efficiently reduces IT costs and data storage expenditure. Moreover, most cloud computing services are free. Even if there are paid plans, it’s only to expand storage capacity, and these costs are often very nominal. This is a massive advantage of using cloud computing services.</a:t>
            </a:r>
          </a:p>
        </p:txBody>
      </p:sp>
    </p:spTree>
    <p:extLst>
      <p:ext uri="{BB962C8B-B14F-4D97-AF65-F5344CB8AC3E}">
        <p14:creationId xmlns:p14="http://schemas.microsoft.com/office/powerpoint/2010/main" val="1768880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76200"/>
            <a:ext cx="11811000" cy="6781800"/>
          </a:xfrm>
        </p:spPr>
        <p:txBody>
          <a:bodyPr>
            <a:normAutofit lnSpcReduction="10000"/>
          </a:bodyPr>
          <a:lstStyle/>
          <a:p>
            <a:pPr marL="0" indent="0" algn="just">
              <a:buNone/>
            </a:pPr>
            <a:r>
              <a:rPr lang="en-US" b="1" dirty="0"/>
              <a:t> </a:t>
            </a:r>
            <a:r>
              <a:rPr lang="en-US" sz="2400" b="1" dirty="0">
                <a:latin typeface="Times New Roman" pitchFamily="18" charset="0"/>
                <a:cs typeface="Times New Roman" pitchFamily="18" charset="0"/>
              </a:rPr>
              <a:t>Elasticity </a:t>
            </a:r>
            <a:endParaRPr lang="en-US" sz="2400" b="1" dirty="0" smtClean="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Cloud computing gives the illusion of infinite computing resources available on </a:t>
            </a:r>
            <a:r>
              <a:rPr lang="en-US" sz="2400" dirty="0" smtClean="0">
                <a:latin typeface="Times New Roman" pitchFamily="18" charset="0"/>
                <a:cs typeface="Times New Roman" pitchFamily="18" charset="0"/>
              </a:rPr>
              <a:t>demand.</a:t>
            </a:r>
            <a:r>
              <a:rPr lang="en-US" sz="2400" dirty="0">
                <a:latin typeface="Times New Roman" pitchFamily="18" charset="0"/>
                <a:cs typeface="Times New Roman" pitchFamily="18" charset="0"/>
              </a:rPr>
              <a:t> Therefore users expect clouds to rapidly provide resources in any quantity at any time</a:t>
            </a: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best part of using cloud storage is that it can easily handle all the workload and data load concerning storage. </a:t>
            </a:r>
            <a:endParaRPr lang="en-US" sz="2400" dirty="0" smtClean="0">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Customizable</a:t>
            </a:r>
          </a:p>
          <a:p>
            <a:pPr marL="0" indent="0" algn="just">
              <a:buNone/>
            </a:pPr>
            <a:r>
              <a:rPr lang="en-US" sz="2400" dirty="0">
                <a:latin typeface="Times New Roman" pitchFamily="18" charset="0"/>
                <a:cs typeface="Times New Roman" pitchFamily="18" charset="0"/>
              </a:rPr>
              <a:t>In a multi-tenant cloud a great disparity between user needs is often the case. Thus, resources rented from the cloud must be highly customizable. In the case of infrastructure services, customization means allowing users to deploy specialized virtual appliances and to be given privileged (root) access to the virtual servers. Other service classes (</a:t>
            </a:r>
            <a:r>
              <a:rPr lang="en-US" sz="2400" dirty="0" err="1">
                <a:latin typeface="Times New Roman" pitchFamily="18" charset="0"/>
                <a:cs typeface="Times New Roman" pitchFamily="18" charset="0"/>
              </a:rPr>
              <a:t>PaaS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SaaS</a:t>
            </a:r>
            <a:r>
              <a:rPr lang="en-US" sz="2400" dirty="0">
                <a:latin typeface="Times New Roman" pitchFamily="18" charset="0"/>
                <a:cs typeface="Times New Roman" pitchFamily="18" charset="0"/>
              </a:rPr>
              <a:t>) offer less flexibility and are not suitable for general-purpose computing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but still are expected to provide a certain level of customization</a:t>
            </a:r>
            <a:endParaRPr lang="en-US" sz="2400" dirty="0" smtClean="0">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Security</a:t>
            </a:r>
            <a:endParaRPr lang="en-US" sz="2400" b="1"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one of The best features of cloud computing is that it’s secure. Clients hardly face any threat of piracy or data breach concerning the content uploaded overcloud. There is no threat of </a:t>
            </a:r>
            <a:r>
              <a:rPr lang="en-US" sz="2400" dirty="0" smtClean="0">
                <a:latin typeface="Times New Roman" pitchFamily="18" charset="0"/>
                <a:cs typeface="Times New Roman" pitchFamily="18" charset="0"/>
              </a:rPr>
              <a:t>Trojans </a:t>
            </a:r>
            <a:r>
              <a:rPr lang="en-US" sz="2400" dirty="0">
                <a:latin typeface="Times New Roman" pitchFamily="18" charset="0"/>
                <a:cs typeface="Times New Roman" pitchFamily="18" charset="0"/>
              </a:rPr>
              <a:t>or viruses damaging the stored data. Even if the device happens to be infected, cloud data is safe from such harm.</a:t>
            </a:r>
          </a:p>
          <a:p>
            <a:pPr marL="0" indent="0" algn="just">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66191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152400"/>
            <a:ext cx="11582400" cy="6629400"/>
          </a:xfrm>
        </p:spPr>
        <p:txBody>
          <a:bodyPr>
            <a:normAutofit lnSpcReduction="10000"/>
          </a:bodyPr>
          <a:lstStyle/>
          <a:p>
            <a:pPr marL="0" indent="0" algn="just">
              <a:buNone/>
            </a:pPr>
            <a:r>
              <a:rPr lang="en-US" sz="2400" dirty="0">
                <a:solidFill>
                  <a:srgbClr val="FF0000"/>
                </a:solidFill>
                <a:latin typeface="Times New Roman" pitchFamily="18" charset="0"/>
                <a:cs typeface="Times New Roman" pitchFamily="18" charset="0"/>
              </a:rPr>
              <a:t>CLOUD INFRASTRUCTURE MANAGEMENT</a:t>
            </a:r>
            <a:endParaRPr lang="en-US" sz="2400" b="1" dirty="0" smtClean="0">
              <a:solidFill>
                <a:srgbClr val="FF0000"/>
              </a:solidFill>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Cloud</a:t>
            </a:r>
            <a:r>
              <a:rPr lang="en-US" sz="2400" b="1" dirty="0">
                <a:latin typeface="Times New Roman" pitchFamily="18" charset="0"/>
                <a:cs typeface="Times New Roman" pitchFamily="18" charset="0"/>
              </a:rPr>
              <a:t> infrastructure</a:t>
            </a:r>
            <a:r>
              <a:rPr lang="en-US" sz="2400" dirty="0">
                <a:latin typeface="Times New Roman" pitchFamily="18" charset="0"/>
                <a:cs typeface="Times New Roman" pitchFamily="18" charset="0"/>
              </a:rPr>
              <a:t> consists of all of the hardware and software elements needed for cloud computing, including:  </a:t>
            </a:r>
          </a:p>
          <a:p>
            <a:pPr lvl="8" algn="just"/>
            <a:r>
              <a:rPr lang="en-US" sz="2400" dirty="0" smtClean="0">
                <a:latin typeface="Times New Roman" pitchFamily="18" charset="0"/>
                <a:cs typeface="Times New Roman" pitchFamily="18" charset="0"/>
              </a:rPr>
              <a:t>Compute (server) </a:t>
            </a:r>
          </a:p>
          <a:p>
            <a:pPr lvl="8" algn="just"/>
            <a:r>
              <a:rPr lang="en-US" sz="2400" dirty="0" smtClean="0">
                <a:latin typeface="Times New Roman" pitchFamily="18" charset="0"/>
                <a:cs typeface="Times New Roman" pitchFamily="18" charset="0"/>
              </a:rPr>
              <a:t>Networking </a:t>
            </a:r>
          </a:p>
          <a:p>
            <a:pPr lvl="8" algn="just"/>
            <a:r>
              <a:rPr lang="en-US" sz="2400" dirty="0" smtClean="0">
                <a:latin typeface="Times New Roman" pitchFamily="18" charset="0"/>
                <a:cs typeface="Times New Roman" pitchFamily="18" charset="0"/>
              </a:rPr>
              <a:t>Storage </a:t>
            </a:r>
          </a:p>
          <a:p>
            <a:pPr lvl="8" algn="just"/>
            <a:r>
              <a:rPr lang="en-US" sz="2400" dirty="0" smtClean="0">
                <a:latin typeface="Times New Roman" pitchFamily="18" charset="0"/>
                <a:cs typeface="Times New Roman" pitchFamily="18" charset="0"/>
              </a:rPr>
              <a:t>Virtualization resources </a:t>
            </a:r>
          </a:p>
          <a:p>
            <a:pPr algn="just"/>
            <a:r>
              <a:rPr lang="en-US" sz="2400" dirty="0" smtClean="0">
                <a:latin typeface="Times New Roman" pitchFamily="18" charset="0"/>
                <a:cs typeface="Times New Roman" pitchFamily="18" charset="0"/>
              </a:rPr>
              <a:t>Cloud </a:t>
            </a:r>
            <a:r>
              <a:rPr lang="en-US" sz="2400" dirty="0">
                <a:latin typeface="Times New Roman" pitchFamily="18" charset="0"/>
                <a:cs typeface="Times New Roman" pitchFamily="18" charset="0"/>
              </a:rPr>
              <a:t>infrastructure types usually also include a user interface (UI) for managing these virtual resources</a:t>
            </a:r>
            <a:r>
              <a:rPr lang="en-US" sz="2400" dirty="0" smtClean="0">
                <a:latin typeface="Times New Roman" pitchFamily="18" charset="0"/>
                <a:cs typeface="Times New Roman" pitchFamily="18" charset="0"/>
              </a:rPr>
              <a:t>.</a:t>
            </a:r>
          </a:p>
          <a:p>
            <a:pPr algn="just"/>
            <a:r>
              <a:rPr lang="en-US" sz="2400" dirty="0"/>
              <a:t>The software toolkit responsible for this orchestration is called a virtual infrastructure manager (VIM) </a:t>
            </a: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Infrastructure as a Service, or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is a prominent and accessible example of this model. With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a team or enterprise acquires the computing infrastructure it needs over the Internet, including computing power (whether on physical or, more likely, virtual machines), storage and plenty of related needs such as load balancers and firewalls. They do this in lieu of provisioning and managing their own physical infrastructure. Instead, they lease the resources they need from the </a:t>
            </a:r>
            <a:r>
              <a:rPr lang="en-US" sz="2400" dirty="0" err="1">
                <a:latin typeface="Times New Roman" pitchFamily="18" charset="0"/>
                <a:cs typeface="Times New Roman" pitchFamily="18" charset="0"/>
              </a:rPr>
              <a:t>IaaS</a:t>
            </a:r>
            <a:r>
              <a:rPr lang="en-US" sz="2400" dirty="0">
                <a:latin typeface="Times New Roman" pitchFamily="18" charset="0"/>
                <a:cs typeface="Times New Roman" pitchFamily="18" charset="0"/>
              </a:rPr>
              <a:t> provider. </a:t>
            </a:r>
          </a:p>
          <a:p>
            <a:pPr marL="0" indent="0" algn="just">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039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6200"/>
            <a:ext cx="11582400" cy="6705600"/>
          </a:xfrm>
        </p:spPr>
        <p:txBody>
          <a:bodyPr>
            <a:normAutofit/>
          </a:bodyPr>
          <a:lstStyle/>
          <a:p>
            <a:pPr marL="0" indent="0" algn="just">
              <a:buNone/>
            </a:pPr>
            <a:r>
              <a:rPr lang="en-US" sz="2400" dirty="0">
                <a:solidFill>
                  <a:srgbClr val="00B0F0"/>
                </a:solidFill>
                <a:latin typeface="Times New Roman" pitchFamily="18" charset="0"/>
                <a:cs typeface="Times New Roman" pitchFamily="18" charset="0"/>
              </a:rPr>
              <a:t>Features</a:t>
            </a:r>
            <a:endParaRPr lang="en-US" sz="2400" dirty="0" smtClean="0">
              <a:solidFill>
                <a:srgbClr val="00B0F0"/>
              </a:solidFill>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Cloud </a:t>
            </a:r>
            <a:r>
              <a:rPr lang="en-US" sz="2400" dirty="0">
                <a:latin typeface="Times New Roman" pitchFamily="18" charset="0"/>
                <a:cs typeface="Times New Roman" pitchFamily="18" charset="0"/>
              </a:rPr>
              <a:t>infrastructure management tools offer a variety of features to help organizations oversee and optimize their cloud resources. Here are some key functionalities:</a:t>
            </a:r>
          </a:p>
          <a:p>
            <a:pPr algn="just"/>
            <a:r>
              <a:rPr lang="en-US" sz="2400" b="1" dirty="0">
                <a:latin typeface="Times New Roman" pitchFamily="18" charset="0"/>
                <a:cs typeface="Times New Roman" pitchFamily="18" charset="0"/>
              </a:rPr>
              <a:t>Automation:</a:t>
            </a:r>
            <a:r>
              <a:rPr lang="en-US" sz="2400" dirty="0">
                <a:latin typeface="Times New Roman" pitchFamily="18" charset="0"/>
                <a:cs typeface="Times New Roman" pitchFamily="18" charset="0"/>
              </a:rPr>
              <a:t> Repetitive tasks like provisioning, scaling, and maintenance can be automated using scripts and pre-defined workflows. This frees up IT staff for more strategic initiatives.</a:t>
            </a:r>
          </a:p>
          <a:p>
            <a:pPr algn="just"/>
            <a:r>
              <a:rPr lang="en-US" sz="2400" b="1" dirty="0">
                <a:latin typeface="Times New Roman" pitchFamily="18" charset="0"/>
                <a:cs typeface="Times New Roman" pitchFamily="18" charset="0"/>
              </a:rPr>
              <a:t>Provisioning and Management:</a:t>
            </a:r>
            <a:r>
              <a:rPr lang="en-US" sz="2400" dirty="0">
                <a:latin typeface="Times New Roman" pitchFamily="18" charset="0"/>
                <a:cs typeface="Times New Roman" pitchFamily="18" charset="0"/>
              </a:rPr>
              <a:t> Cloud infrastructure management tools provide a centralized console to manage resources like servers, storage, and networking across the cloud environment. This simplifies deployment and configuration.</a:t>
            </a:r>
          </a:p>
          <a:p>
            <a:pPr algn="just"/>
            <a:r>
              <a:rPr lang="en-US" sz="2400" b="1" dirty="0">
                <a:latin typeface="Times New Roman" pitchFamily="18" charset="0"/>
                <a:cs typeface="Times New Roman" pitchFamily="18" charset="0"/>
              </a:rPr>
              <a:t>Performance Monitoring and Optimization:</a:t>
            </a:r>
            <a:r>
              <a:rPr lang="en-US" sz="2400" dirty="0">
                <a:latin typeface="Times New Roman" pitchFamily="18" charset="0"/>
                <a:cs typeface="Times New Roman" pitchFamily="18" charset="0"/>
              </a:rPr>
              <a:t> These tools offer insights into resource utilization, performance metrics, and potential bottlenecks. This allows for proactive management and optimization of resource allocation for better application performance.</a:t>
            </a:r>
          </a:p>
          <a:p>
            <a:pPr algn="just"/>
            <a:r>
              <a:rPr lang="en-US" sz="2400" b="1" dirty="0">
                <a:latin typeface="Times New Roman" pitchFamily="18" charset="0"/>
                <a:cs typeface="Times New Roman" pitchFamily="18" charset="0"/>
              </a:rPr>
              <a:t>Cost Management:</a:t>
            </a:r>
            <a:r>
              <a:rPr lang="en-US" sz="2400" dirty="0">
                <a:latin typeface="Times New Roman" pitchFamily="18" charset="0"/>
                <a:cs typeface="Times New Roman" pitchFamily="18" charset="0"/>
              </a:rPr>
              <a:t> Cloud bills can spiral out of control if not monitored closely. Cloud infrastructure management tools provide cost transparency with features like usage reporting, budgeting, and reserved instance management. This helps identify cost-saving opportunities.</a:t>
            </a:r>
          </a:p>
        </p:txBody>
      </p:sp>
    </p:spTree>
    <p:extLst>
      <p:ext uri="{BB962C8B-B14F-4D97-AF65-F5344CB8AC3E}">
        <p14:creationId xmlns:p14="http://schemas.microsoft.com/office/powerpoint/2010/main" val="154318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6200" y="152400"/>
            <a:ext cx="11658600" cy="6629400"/>
          </a:xfrm>
        </p:spPr>
        <p:txBody>
          <a:bodyPr>
            <a:normAutofit/>
          </a:bodyPr>
          <a:lstStyle/>
          <a:p>
            <a:pPr algn="just"/>
            <a:r>
              <a:rPr lang="en-US" sz="2600" b="1" dirty="0">
                <a:latin typeface="Times New Roman" pitchFamily="18" charset="0"/>
                <a:cs typeface="Times New Roman" pitchFamily="18" charset="0"/>
              </a:rPr>
              <a:t>Security and Compliance:</a:t>
            </a:r>
            <a:r>
              <a:rPr lang="en-US" sz="2600" dirty="0">
                <a:latin typeface="Times New Roman" pitchFamily="18" charset="0"/>
                <a:cs typeface="Times New Roman" pitchFamily="18" charset="0"/>
              </a:rPr>
              <a:t> Security features like role-based access control and encryption help secure cloud resources and user access. Compliance tools ensure adherence to relevant data privacy regulations.</a:t>
            </a:r>
          </a:p>
          <a:p>
            <a:pPr algn="just"/>
            <a:r>
              <a:rPr lang="en-US" sz="2600" b="1" dirty="0">
                <a:latin typeface="Times New Roman" pitchFamily="18" charset="0"/>
                <a:cs typeface="Times New Roman" pitchFamily="18" charset="0"/>
              </a:rPr>
              <a:t>Disaster Recovery and Backup:</a:t>
            </a:r>
            <a:r>
              <a:rPr lang="en-US" sz="2600" dirty="0">
                <a:latin typeface="Times New Roman" pitchFamily="18" charset="0"/>
                <a:cs typeface="Times New Roman" pitchFamily="18" charset="0"/>
              </a:rPr>
              <a:t> These tools facilitate data backup and disaster recovery plans to ensure business continuity in case of outages or disruptions.</a:t>
            </a:r>
          </a:p>
          <a:p>
            <a:pPr algn="just"/>
            <a:r>
              <a:rPr lang="en-US" sz="2600" b="1" dirty="0">
                <a:latin typeface="Times New Roman" pitchFamily="18" charset="0"/>
                <a:cs typeface="Times New Roman" pitchFamily="18" charset="0"/>
              </a:rPr>
              <a:t>Multi-Cloud and Hybrid Cloud Management:</a:t>
            </a:r>
            <a:r>
              <a:rPr lang="en-US" sz="2600" dirty="0">
                <a:latin typeface="Times New Roman" pitchFamily="18" charset="0"/>
                <a:cs typeface="Times New Roman" pitchFamily="18" charset="0"/>
              </a:rPr>
              <a:t> As organizations embrace complex cloud environments spanning multiple providers or on-premises infrastructure, cloud management tools offer features to manage these hybrid or multi-cloud deployments seamlessly.</a:t>
            </a:r>
          </a:p>
          <a:p>
            <a:pPr marL="0" indent="0" algn="just">
              <a:buNone/>
            </a:pP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293072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11734800" cy="6553200"/>
          </a:xfrm>
        </p:spPr>
        <p:txBody>
          <a:bodyPr>
            <a:normAutofit/>
          </a:bodyPr>
          <a:lstStyle/>
          <a:p>
            <a:pPr marL="0" indent="0" algn="just">
              <a:buNone/>
            </a:pPr>
            <a:r>
              <a:rPr lang="en-US" sz="2600" dirty="0">
                <a:solidFill>
                  <a:srgbClr val="FF0000"/>
                </a:solidFill>
                <a:latin typeface="Times New Roman" pitchFamily="18" charset="0"/>
                <a:cs typeface="Times New Roman" pitchFamily="18" charset="0"/>
              </a:rPr>
              <a:t>INFRASTRUCTURE AS A SERVICE PROVIDERS </a:t>
            </a:r>
            <a:endParaRPr lang="en-US" sz="2600" dirty="0" smtClean="0">
              <a:solidFill>
                <a:srgbClr val="FF0000"/>
              </a:solidFill>
              <a:latin typeface="Times New Roman" pitchFamily="18" charset="0"/>
              <a:cs typeface="Times New Roman" pitchFamily="18" charset="0"/>
            </a:endParaRPr>
          </a:p>
          <a:p>
            <a:pPr marL="0" indent="0" algn="just">
              <a:buNone/>
            </a:pPr>
            <a:r>
              <a:rPr lang="en-US" sz="2600" dirty="0" smtClean="0">
                <a:latin typeface="Times New Roman" pitchFamily="18" charset="0"/>
                <a:cs typeface="Times New Roman" pitchFamily="18" charset="0"/>
              </a:rPr>
              <a:t>Public </a:t>
            </a:r>
            <a:r>
              <a:rPr lang="en-US" sz="2600" dirty="0">
                <a:latin typeface="Times New Roman" pitchFamily="18" charset="0"/>
                <a:cs typeface="Times New Roman" pitchFamily="18" charset="0"/>
              </a:rPr>
              <a:t>Infrastructure as a Service providers commonly offer virtual servers containing one or more CPUs, running several choices of operating systems and a customized software stack. In addition, storage space and </a:t>
            </a:r>
            <a:r>
              <a:rPr lang="en-US" sz="2600" dirty="0" smtClean="0">
                <a:latin typeface="Times New Roman" pitchFamily="18" charset="0"/>
                <a:cs typeface="Times New Roman" pitchFamily="18" charset="0"/>
              </a:rPr>
              <a:t>communication </a:t>
            </a:r>
            <a:r>
              <a:rPr lang="en-US" sz="2600" dirty="0">
                <a:latin typeface="Times New Roman" pitchFamily="18" charset="0"/>
                <a:cs typeface="Times New Roman" pitchFamily="18" charset="0"/>
              </a:rPr>
              <a:t>facilities are often </a:t>
            </a:r>
            <a:r>
              <a:rPr lang="en-US" sz="2600" dirty="0" smtClean="0">
                <a:latin typeface="Times New Roman" pitchFamily="18" charset="0"/>
                <a:cs typeface="Times New Roman" pitchFamily="18" charset="0"/>
              </a:rPr>
              <a:t>provided</a:t>
            </a:r>
            <a:r>
              <a:rPr lang="en-US" dirty="0" smtClean="0"/>
              <a:t>.</a:t>
            </a:r>
          </a:p>
          <a:p>
            <a:pPr marL="0" indent="0" algn="just">
              <a:buNone/>
            </a:pPr>
            <a:r>
              <a:rPr lang="en-US" sz="2600" dirty="0">
                <a:solidFill>
                  <a:srgbClr val="00B0F0"/>
                </a:solidFill>
                <a:latin typeface="Times New Roman" pitchFamily="18" charset="0"/>
                <a:cs typeface="Times New Roman" pitchFamily="18" charset="0"/>
              </a:rPr>
              <a:t>Features </a:t>
            </a:r>
            <a:endParaRPr lang="en-US" sz="2600" dirty="0" smtClean="0">
              <a:solidFill>
                <a:srgbClr val="00B0F0"/>
              </a:solidFill>
              <a:latin typeface="Times New Roman" pitchFamily="18" charset="0"/>
              <a:cs typeface="Times New Roman" pitchFamily="18" charset="0"/>
            </a:endParaRPr>
          </a:p>
          <a:p>
            <a:pPr marL="0" indent="0" algn="just">
              <a:buNone/>
            </a:pPr>
            <a:r>
              <a:rPr lang="en-US" sz="2600" dirty="0" err="1" smtClean="0">
                <a:latin typeface="Times New Roman" pitchFamily="18" charset="0"/>
                <a:cs typeface="Times New Roman" pitchFamily="18" charset="0"/>
              </a:rPr>
              <a:t>IaaS</a:t>
            </a:r>
            <a:r>
              <a:rPr lang="en-US" sz="2600" dirty="0" smtClean="0">
                <a:latin typeface="Times New Roman" pitchFamily="18" charset="0"/>
                <a:cs typeface="Times New Roman" pitchFamily="18" charset="0"/>
              </a:rPr>
              <a:t> </a:t>
            </a:r>
            <a:r>
              <a:rPr lang="en-US" sz="2600" dirty="0">
                <a:latin typeface="Times New Roman" pitchFamily="18" charset="0"/>
                <a:cs typeface="Times New Roman" pitchFamily="18" charset="0"/>
              </a:rPr>
              <a:t>offerings can be distinguished by the availability of specialized features that influence the </a:t>
            </a:r>
            <a:r>
              <a:rPr lang="en-US" sz="2600" dirty="0" smtClean="0">
                <a:latin typeface="Times New Roman" pitchFamily="18" charset="0"/>
                <a:cs typeface="Times New Roman" pitchFamily="18" charset="0"/>
              </a:rPr>
              <a:t>cost benefit </a:t>
            </a:r>
            <a:r>
              <a:rPr lang="en-US" sz="2600" dirty="0">
                <a:latin typeface="Times New Roman" pitchFamily="18" charset="0"/>
                <a:cs typeface="Times New Roman" pitchFamily="18" charset="0"/>
              </a:rPr>
              <a:t>ratio to be experienced by user applications when moved to the cloud. </a:t>
            </a:r>
            <a:endParaRPr lang="en-US" sz="2600" dirty="0" smtClean="0">
              <a:latin typeface="Times New Roman" pitchFamily="18" charset="0"/>
              <a:cs typeface="Times New Roman" pitchFamily="18" charset="0"/>
            </a:endParaRPr>
          </a:p>
          <a:p>
            <a:pPr marL="0" indent="0" algn="just">
              <a:buNone/>
            </a:pPr>
            <a:r>
              <a:rPr lang="en-US" sz="2600" dirty="0">
                <a:solidFill>
                  <a:srgbClr val="FFC000"/>
                </a:solidFill>
                <a:latin typeface="Times New Roman" pitchFamily="18" charset="0"/>
                <a:cs typeface="Times New Roman" pitchFamily="18" charset="0"/>
              </a:rPr>
              <a:t>Geographic </a:t>
            </a:r>
            <a:r>
              <a:rPr lang="en-US" sz="2600" dirty="0" smtClean="0">
                <a:solidFill>
                  <a:srgbClr val="FFC000"/>
                </a:solidFill>
                <a:latin typeface="Times New Roman" pitchFamily="18" charset="0"/>
                <a:cs typeface="Times New Roman" pitchFamily="18" charset="0"/>
              </a:rPr>
              <a:t>Presence</a:t>
            </a:r>
            <a:r>
              <a:rPr lang="en-US" sz="2600" dirty="0" smtClean="0">
                <a:latin typeface="Times New Roman" pitchFamily="18" charset="0"/>
                <a:cs typeface="Times New Roman" pitchFamily="18" charset="0"/>
              </a:rPr>
              <a:t>: </a:t>
            </a:r>
            <a:r>
              <a:rPr lang="en-US" sz="2600" dirty="0">
                <a:latin typeface="Times New Roman" pitchFamily="18" charset="0"/>
                <a:cs typeface="Times New Roman" pitchFamily="18" charset="0"/>
              </a:rPr>
              <a:t>To improve availability and responsiveness, a </a:t>
            </a:r>
            <a:r>
              <a:rPr lang="en-US" sz="2600" dirty="0" smtClean="0">
                <a:latin typeface="Times New Roman" pitchFamily="18" charset="0"/>
                <a:cs typeface="Times New Roman" pitchFamily="18" charset="0"/>
              </a:rPr>
              <a:t>provider </a:t>
            </a:r>
            <a:r>
              <a:rPr lang="en-US" sz="2600" dirty="0">
                <a:latin typeface="Times New Roman" pitchFamily="18" charset="0"/>
                <a:cs typeface="Times New Roman" pitchFamily="18" charset="0"/>
              </a:rPr>
              <a:t>of worldwide services would typically build several data centers distributed around the world. For example, Amazon Web Services presents the concept of “availability zones” and “regions” for its EC2 service.</a:t>
            </a:r>
          </a:p>
        </p:txBody>
      </p:sp>
    </p:spTree>
    <p:extLst>
      <p:ext uri="{BB962C8B-B14F-4D97-AF65-F5344CB8AC3E}">
        <p14:creationId xmlns:p14="http://schemas.microsoft.com/office/powerpoint/2010/main" val="1217331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582400" cy="6553200"/>
          </a:xfrm>
        </p:spPr>
        <p:txBody>
          <a:bodyPr>
            <a:normAutofit/>
          </a:bodyPr>
          <a:lstStyle/>
          <a:p>
            <a:pPr marL="0" indent="0" algn="just">
              <a:buNone/>
            </a:pPr>
            <a:r>
              <a:rPr lang="en-US" sz="2600" dirty="0">
                <a:solidFill>
                  <a:srgbClr val="FFC000"/>
                </a:solidFill>
                <a:latin typeface="Times New Roman" pitchFamily="18" charset="0"/>
                <a:cs typeface="Times New Roman" pitchFamily="18" charset="0"/>
              </a:rPr>
              <a:t>Advance Reservation of </a:t>
            </a:r>
            <a:r>
              <a:rPr lang="en-US" sz="2600" dirty="0" smtClean="0">
                <a:solidFill>
                  <a:srgbClr val="FFC000"/>
                </a:solidFill>
                <a:latin typeface="Times New Roman" pitchFamily="18" charset="0"/>
                <a:cs typeface="Times New Roman" pitchFamily="18" charset="0"/>
              </a:rPr>
              <a:t>Capacity:</a:t>
            </a:r>
            <a:r>
              <a:rPr lang="en-US" sz="2600" dirty="0" smtClean="0">
                <a:latin typeface="Times New Roman" pitchFamily="18" charset="0"/>
                <a:cs typeface="Times New Roman" pitchFamily="18" charset="0"/>
              </a:rPr>
              <a:t> </a:t>
            </a:r>
            <a:r>
              <a:rPr lang="en-US" sz="2600" dirty="0">
                <a:latin typeface="Times New Roman" pitchFamily="18" charset="0"/>
                <a:cs typeface="Times New Roman" pitchFamily="18" charset="0"/>
              </a:rPr>
              <a:t>Advance reservations allow users to request for an </a:t>
            </a:r>
            <a:r>
              <a:rPr lang="en-US" sz="2600" dirty="0" err="1">
                <a:latin typeface="Times New Roman" pitchFamily="18" charset="0"/>
                <a:cs typeface="Times New Roman" pitchFamily="18" charset="0"/>
              </a:rPr>
              <a:t>IaaS</a:t>
            </a:r>
            <a:r>
              <a:rPr lang="en-US" sz="2600" dirty="0">
                <a:latin typeface="Times New Roman" pitchFamily="18" charset="0"/>
                <a:cs typeface="Times New Roman" pitchFamily="18" charset="0"/>
              </a:rPr>
              <a:t> provider to reserve resources for a specific time frame in the future, thus ensuring that cloud resources will be available at that time. However, most clouds only support best-effort requests; that is, users requests are server whenever resources are </a:t>
            </a:r>
            <a:r>
              <a:rPr lang="en-US" sz="2600" dirty="0" smtClean="0">
                <a:latin typeface="Times New Roman" pitchFamily="18" charset="0"/>
                <a:cs typeface="Times New Roman" pitchFamily="18" charset="0"/>
              </a:rPr>
              <a:t>available.</a:t>
            </a:r>
          </a:p>
          <a:p>
            <a:pPr marL="0" indent="0" algn="just">
              <a:buNone/>
            </a:pPr>
            <a:r>
              <a:rPr lang="en-US" sz="2600" dirty="0">
                <a:solidFill>
                  <a:srgbClr val="FFC000"/>
                </a:solidFill>
                <a:latin typeface="Times New Roman" pitchFamily="18" charset="0"/>
                <a:cs typeface="Times New Roman" pitchFamily="18" charset="0"/>
              </a:rPr>
              <a:t>Automatic Scaling and Load Balancing</a:t>
            </a:r>
            <a:r>
              <a:rPr lang="en-US" sz="2600" dirty="0" smtClean="0">
                <a:solidFill>
                  <a:srgbClr val="FFC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Automatic </a:t>
            </a:r>
            <a:r>
              <a:rPr lang="en-US" sz="2600" dirty="0">
                <a:latin typeface="Times New Roman" pitchFamily="18" charset="0"/>
                <a:cs typeface="Times New Roman" pitchFamily="18" charset="0"/>
              </a:rPr>
              <a:t>scaling is a highly desirable feature of </a:t>
            </a:r>
            <a:r>
              <a:rPr lang="en-US" sz="2600" dirty="0" err="1">
                <a:latin typeface="Times New Roman" pitchFamily="18" charset="0"/>
                <a:cs typeface="Times New Roman" pitchFamily="18" charset="0"/>
              </a:rPr>
              <a:t>IaaS</a:t>
            </a:r>
            <a:r>
              <a:rPr lang="en-US" sz="2600" dirty="0">
                <a:latin typeface="Times New Roman" pitchFamily="18" charset="0"/>
                <a:cs typeface="Times New Roman" pitchFamily="18" charset="0"/>
              </a:rPr>
              <a:t> clouds. It allow users to set conditions for when they want their applications to scale up and down, based on application-specific metrics such as </a:t>
            </a:r>
            <a:r>
              <a:rPr lang="en-US" sz="2600" dirty="0" smtClean="0">
                <a:latin typeface="Times New Roman" pitchFamily="18" charset="0"/>
                <a:cs typeface="Times New Roman" pitchFamily="18" charset="0"/>
              </a:rPr>
              <a:t>transactions </a:t>
            </a:r>
            <a:r>
              <a:rPr lang="en-US" sz="2600" dirty="0">
                <a:latin typeface="Times New Roman" pitchFamily="18" charset="0"/>
                <a:cs typeface="Times New Roman" pitchFamily="18" charset="0"/>
              </a:rPr>
              <a:t>per second, number of simultaneous users, request latency, and so forth</a:t>
            </a:r>
            <a:r>
              <a:rPr lang="en-US" sz="2600" dirty="0" smtClean="0">
                <a:latin typeface="Times New Roman" pitchFamily="18" charset="0"/>
                <a:cs typeface="Times New Roman" pitchFamily="18" charset="0"/>
              </a:rPr>
              <a:t>.</a:t>
            </a:r>
          </a:p>
          <a:p>
            <a:pPr marL="0" indent="0" algn="just">
              <a:buNone/>
            </a:pPr>
            <a:r>
              <a:rPr lang="en-US" sz="2600" dirty="0">
                <a:solidFill>
                  <a:srgbClr val="FFC000"/>
                </a:solidFill>
                <a:latin typeface="Times New Roman" pitchFamily="18" charset="0"/>
                <a:cs typeface="Times New Roman" pitchFamily="18" charset="0"/>
              </a:rPr>
              <a:t>Service-Level </a:t>
            </a:r>
            <a:r>
              <a:rPr lang="en-US" sz="2600" dirty="0" smtClean="0">
                <a:solidFill>
                  <a:srgbClr val="FFC000"/>
                </a:solidFill>
                <a:latin typeface="Times New Roman" pitchFamily="18" charset="0"/>
                <a:cs typeface="Times New Roman" pitchFamily="18" charset="0"/>
              </a:rPr>
              <a:t>Agreement: </a:t>
            </a:r>
            <a:r>
              <a:rPr lang="en-US" sz="2600" dirty="0">
                <a:latin typeface="Times New Roman" pitchFamily="18" charset="0"/>
                <a:cs typeface="Times New Roman" pitchFamily="18" charset="0"/>
              </a:rPr>
              <a:t>Service-level agreements (SLAs) are offered by </a:t>
            </a:r>
            <a:r>
              <a:rPr lang="en-US" sz="2600" dirty="0" err="1">
                <a:latin typeface="Times New Roman" pitchFamily="18" charset="0"/>
                <a:cs typeface="Times New Roman" pitchFamily="18" charset="0"/>
              </a:rPr>
              <a:t>IaaS</a:t>
            </a:r>
            <a:r>
              <a:rPr lang="en-US" sz="2600" dirty="0">
                <a:latin typeface="Times New Roman" pitchFamily="18" charset="0"/>
                <a:cs typeface="Times New Roman" pitchFamily="18" charset="0"/>
              </a:rPr>
              <a:t> providers to express their commitment to delivery of a certain </a:t>
            </a:r>
            <a:r>
              <a:rPr lang="en-US" sz="2600" dirty="0" err="1">
                <a:latin typeface="Times New Roman" pitchFamily="18" charset="0"/>
                <a:cs typeface="Times New Roman" pitchFamily="18" charset="0"/>
              </a:rPr>
              <a:t>QoS</a:t>
            </a:r>
            <a:r>
              <a:rPr lang="en-US" sz="2600" dirty="0">
                <a:latin typeface="Times New Roman" pitchFamily="18" charset="0"/>
                <a:cs typeface="Times New Roman" pitchFamily="18" charset="0"/>
              </a:rPr>
              <a:t>. To customers it serves as a warranty. An SLA usually include availability and performance guarantees. Additionally, metrics must be agreed upon by all parties as well as penalties for violating these expectations</a:t>
            </a:r>
            <a:r>
              <a:rPr lang="en-US" sz="2800" dirty="0"/>
              <a:t>.</a:t>
            </a: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402090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11658600" cy="6553200"/>
          </a:xfrm>
        </p:spPr>
        <p:txBody>
          <a:bodyPr>
            <a:normAutofit/>
          </a:bodyPr>
          <a:lstStyle/>
          <a:p>
            <a:pPr marL="0" indent="0" algn="just">
              <a:buNone/>
            </a:pPr>
            <a:r>
              <a:rPr lang="en-US" sz="2600" dirty="0">
                <a:solidFill>
                  <a:srgbClr val="FF0000"/>
                </a:solidFill>
                <a:latin typeface="Times New Roman" pitchFamily="18" charset="0"/>
                <a:cs typeface="Times New Roman" pitchFamily="18" charset="0"/>
              </a:rPr>
              <a:t>PLATFORM AS </a:t>
            </a:r>
            <a:r>
              <a:rPr lang="en-US" sz="2600" dirty="0" smtClean="0">
                <a:solidFill>
                  <a:srgbClr val="FF0000"/>
                </a:solidFill>
                <a:latin typeface="Times New Roman" pitchFamily="18" charset="0"/>
                <a:cs typeface="Times New Roman" pitchFamily="18" charset="0"/>
              </a:rPr>
              <a:t>A </a:t>
            </a:r>
            <a:r>
              <a:rPr lang="en-US" sz="2600" dirty="0">
                <a:solidFill>
                  <a:srgbClr val="FF0000"/>
                </a:solidFill>
                <a:latin typeface="Times New Roman" pitchFamily="18" charset="0"/>
                <a:cs typeface="Times New Roman" pitchFamily="18" charset="0"/>
              </a:rPr>
              <a:t>SERVICE </a:t>
            </a:r>
            <a:r>
              <a:rPr lang="en-US" sz="2600" dirty="0" smtClean="0">
                <a:solidFill>
                  <a:srgbClr val="FF0000"/>
                </a:solidFill>
                <a:latin typeface="Times New Roman" pitchFamily="18" charset="0"/>
                <a:cs typeface="Times New Roman" pitchFamily="18" charset="0"/>
              </a:rPr>
              <a:t>PROVIDERS</a:t>
            </a:r>
          </a:p>
          <a:p>
            <a:pPr marL="0" indent="0" algn="just">
              <a:buNone/>
            </a:pPr>
            <a:r>
              <a:rPr lang="en-US" sz="2600" dirty="0">
                <a:latin typeface="Times New Roman" pitchFamily="18" charset="0"/>
                <a:cs typeface="Times New Roman" pitchFamily="18" charset="0"/>
              </a:rPr>
              <a:t>Public Platform as a Service providers commonly offer a development and deployment environment that allow users to create and run their </a:t>
            </a:r>
            <a:r>
              <a:rPr lang="en-US" sz="2600" dirty="0" smtClean="0">
                <a:latin typeface="Times New Roman" pitchFamily="18" charset="0"/>
                <a:cs typeface="Times New Roman" pitchFamily="18" charset="0"/>
              </a:rPr>
              <a:t>applications.</a:t>
            </a:r>
          </a:p>
          <a:p>
            <a:pPr marL="0" indent="0" algn="just">
              <a:buNone/>
            </a:pPr>
            <a:r>
              <a:rPr lang="en-US" sz="2600" dirty="0" smtClean="0">
                <a:latin typeface="Times New Roman" pitchFamily="18" charset="0"/>
                <a:cs typeface="Times New Roman" pitchFamily="18" charset="0"/>
              </a:rPr>
              <a:t> </a:t>
            </a:r>
            <a:r>
              <a:rPr lang="en-US" sz="2600" dirty="0">
                <a:latin typeface="Times New Roman" pitchFamily="18" charset="0"/>
                <a:cs typeface="Times New Roman" pitchFamily="18" charset="0"/>
              </a:rPr>
              <a:t>In addition, specific programming languages and frameworks are made available in the platform, as well as other services such as persistent data storage and </a:t>
            </a:r>
            <a:r>
              <a:rPr lang="en-US" sz="2600" dirty="0" smtClean="0">
                <a:latin typeface="Times New Roman" pitchFamily="18" charset="0"/>
                <a:cs typeface="Times New Roman" pitchFamily="18" charset="0"/>
              </a:rPr>
              <a:t>in memory </a:t>
            </a:r>
            <a:r>
              <a:rPr lang="en-US" sz="2600" dirty="0">
                <a:latin typeface="Times New Roman" pitchFamily="18" charset="0"/>
                <a:cs typeface="Times New Roman" pitchFamily="18" charset="0"/>
              </a:rPr>
              <a:t>caches</a:t>
            </a:r>
            <a:r>
              <a:rPr lang="en-US" sz="2600" dirty="0" smtClean="0">
                <a:latin typeface="Times New Roman" pitchFamily="18" charset="0"/>
                <a:cs typeface="Times New Roman" pitchFamily="18" charset="0"/>
              </a:rPr>
              <a:t>.</a:t>
            </a:r>
          </a:p>
          <a:p>
            <a:pPr marL="0" indent="0" algn="just">
              <a:buNone/>
            </a:pPr>
            <a:r>
              <a:rPr lang="en-US" sz="2800" dirty="0">
                <a:solidFill>
                  <a:srgbClr val="00B0F0"/>
                </a:solidFill>
                <a:latin typeface="Times New Roman" pitchFamily="18" charset="0"/>
                <a:cs typeface="Times New Roman" pitchFamily="18" charset="0"/>
              </a:rPr>
              <a:t>Features</a:t>
            </a:r>
            <a:endParaRPr lang="en-US" sz="2600" dirty="0" smtClean="0">
              <a:solidFill>
                <a:srgbClr val="00B0F0"/>
              </a:solidFill>
              <a:latin typeface="Times New Roman" pitchFamily="18" charset="0"/>
              <a:cs typeface="Times New Roman" pitchFamily="18" charset="0"/>
            </a:endParaRPr>
          </a:p>
          <a:p>
            <a:pPr algn="just"/>
            <a:r>
              <a:rPr lang="en-US" sz="2600" b="1" dirty="0" smtClean="0">
                <a:solidFill>
                  <a:srgbClr val="FFC000"/>
                </a:solidFill>
                <a:latin typeface="Times New Roman" pitchFamily="18" charset="0"/>
                <a:cs typeface="Times New Roman" pitchFamily="18" charset="0"/>
              </a:rPr>
              <a:t>Development Tools and Frameworks:</a:t>
            </a:r>
            <a:r>
              <a:rPr lang="en-US" sz="2600" dirty="0" smtClean="0">
                <a:solidFill>
                  <a:srgbClr val="FFC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Public </a:t>
            </a:r>
            <a:r>
              <a:rPr lang="en-US" sz="2600" dirty="0" err="1" smtClean="0">
                <a:latin typeface="Times New Roman" pitchFamily="18" charset="0"/>
                <a:cs typeface="Times New Roman" pitchFamily="18" charset="0"/>
              </a:rPr>
              <a:t>PaaS</a:t>
            </a:r>
            <a:r>
              <a:rPr lang="en-US" sz="2600" dirty="0" smtClean="0">
                <a:latin typeface="Times New Roman" pitchFamily="18" charset="0"/>
                <a:cs typeface="Times New Roman" pitchFamily="18" charset="0"/>
              </a:rPr>
              <a:t> offers a set of development tools, programming languages, and frameworks optimized for their platform. This reduces development time and effort compared to building everything from scratch.</a:t>
            </a:r>
          </a:p>
          <a:p>
            <a:pPr marL="0" indent="0" algn="just">
              <a:buNone/>
            </a:pPr>
            <a:endParaRPr lang="en-US" sz="2600" dirty="0" smtClean="0">
              <a:latin typeface="Times New Roman" pitchFamily="18" charset="0"/>
              <a:cs typeface="Times New Roman" pitchFamily="18" charset="0"/>
            </a:endParaRPr>
          </a:p>
          <a:p>
            <a:pPr algn="just"/>
            <a:r>
              <a:rPr lang="en-US" sz="2600" b="1" dirty="0" smtClean="0">
                <a:solidFill>
                  <a:srgbClr val="FFC000"/>
                </a:solidFill>
                <a:latin typeface="Times New Roman" pitchFamily="18" charset="0"/>
                <a:cs typeface="Times New Roman" pitchFamily="18" charset="0"/>
              </a:rPr>
              <a:t>Limited Customization:</a:t>
            </a:r>
            <a:r>
              <a:rPr lang="en-US" sz="2600" dirty="0" smtClean="0">
                <a:solidFill>
                  <a:srgbClr val="FFC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While Public </a:t>
            </a:r>
            <a:r>
              <a:rPr lang="en-US" sz="2600" dirty="0" err="1" smtClean="0">
                <a:latin typeface="Times New Roman" pitchFamily="18" charset="0"/>
                <a:cs typeface="Times New Roman" pitchFamily="18" charset="0"/>
              </a:rPr>
              <a:t>PaaS</a:t>
            </a:r>
            <a:r>
              <a:rPr lang="en-US" sz="2600" dirty="0" smtClean="0">
                <a:latin typeface="Times New Roman" pitchFamily="18" charset="0"/>
                <a:cs typeface="Times New Roman" pitchFamily="18" charset="0"/>
              </a:rPr>
              <a:t> offers flexibility, there might be limitations on how extensively users can customize the underlying infrastructure. This can be a drawback for applications with very specific requirements.</a:t>
            </a:r>
            <a:endParaRPr lang="en-US" sz="2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78655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582400" cy="6553200"/>
          </a:xfrm>
        </p:spPr>
        <p:txBody>
          <a:bodyPr>
            <a:normAutofit/>
          </a:bodyPr>
          <a:lstStyle/>
          <a:p>
            <a:pPr algn="just"/>
            <a:r>
              <a:rPr lang="en-US" sz="2600" b="1" dirty="0">
                <a:solidFill>
                  <a:srgbClr val="FFC000"/>
                </a:solidFill>
                <a:latin typeface="Times New Roman" pitchFamily="18" charset="0"/>
                <a:cs typeface="Times New Roman" pitchFamily="18" charset="0"/>
              </a:rPr>
              <a:t>Application Deployment and Management</a:t>
            </a:r>
            <a:r>
              <a:rPr lang="en-US" sz="2600" b="1" dirty="0">
                <a:latin typeface="Times New Roman" pitchFamily="18" charset="0"/>
                <a:cs typeface="Times New Roman" pitchFamily="18" charset="0"/>
              </a:rPr>
              <a:t>:</a:t>
            </a:r>
            <a:r>
              <a:rPr lang="en-US" sz="2600" dirty="0">
                <a:latin typeface="Times New Roman" pitchFamily="18" charset="0"/>
                <a:cs typeface="Times New Roman" pitchFamily="18" charset="0"/>
              </a:rPr>
              <a:t> Public </a:t>
            </a:r>
            <a:r>
              <a:rPr lang="en-US" sz="2600" dirty="0" err="1">
                <a:latin typeface="Times New Roman" pitchFamily="18" charset="0"/>
                <a:cs typeface="Times New Roman" pitchFamily="18" charset="0"/>
              </a:rPr>
              <a:t>PaaS</a:t>
            </a:r>
            <a:r>
              <a:rPr lang="en-US" sz="2600" dirty="0">
                <a:latin typeface="Times New Roman" pitchFamily="18" charset="0"/>
                <a:cs typeface="Times New Roman" pitchFamily="18" charset="0"/>
              </a:rPr>
              <a:t> platforms provide tools for deploying, managing, and monitoring applications. This includes features for version control, continuous integration/continuous delivery (CI/CD), and application logging</a:t>
            </a:r>
            <a:r>
              <a:rPr lang="en-US" sz="2600" dirty="0" smtClean="0">
                <a:latin typeface="Times New Roman" pitchFamily="18" charset="0"/>
                <a:cs typeface="Times New Roman" pitchFamily="18" charset="0"/>
              </a:rPr>
              <a:t>.</a:t>
            </a:r>
          </a:p>
          <a:p>
            <a:pPr algn="just"/>
            <a:endParaRPr lang="en-US" sz="2600" dirty="0">
              <a:latin typeface="Times New Roman" pitchFamily="18" charset="0"/>
              <a:cs typeface="Times New Roman" pitchFamily="18" charset="0"/>
            </a:endParaRPr>
          </a:p>
          <a:p>
            <a:pPr algn="just"/>
            <a:r>
              <a:rPr lang="en-US" sz="2600" b="1" dirty="0">
                <a:solidFill>
                  <a:srgbClr val="FFC000"/>
                </a:solidFill>
                <a:latin typeface="Times New Roman" pitchFamily="18" charset="0"/>
                <a:cs typeface="Times New Roman" pitchFamily="18" charset="0"/>
              </a:rPr>
              <a:t>Security:</a:t>
            </a:r>
            <a:r>
              <a:rPr lang="en-US" sz="2600" dirty="0">
                <a:solidFill>
                  <a:srgbClr val="FFC000"/>
                </a:solidFill>
                <a:latin typeface="Times New Roman" pitchFamily="18" charset="0"/>
                <a:cs typeface="Times New Roman" pitchFamily="18" charset="0"/>
              </a:rPr>
              <a:t> </a:t>
            </a:r>
            <a:r>
              <a:rPr lang="en-US" sz="2600" dirty="0">
                <a:latin typeface="Times New Roman" pitchFamily="18" charset="0"/>
                <a:cs typeface="Times New Roman" pitchFamily="18" charset="0"/>
              </a:rPr>
              <a:t>Public </a:t>
            </a:r>
            <a:r>
              <a:rPr lang="en-US" sz="2600" dirty="0" err="1">
                <a:latin typeface="Times New Roman" pitchFamily="18" charset="0"/>
                <a:cs typeface="Times New Roman" pitchFamily="18" charset="0"/>
              </a:rPr>
              <a:t>PaaS</a:t>
            </a:r>
            <a:r>
              <a:rPr lang="en-US" sz="2600" dirty="0">
                <a:latin typeface="Times New Roman" pitchFamily="18" charset="0"/>
                <a:cs typeface="Times New Roman" pitchFamily="18" charset="0"/>
              </a:rPr>
              <a:t> providers take care of core infrastructure security. They offer features like firewalls, intrusion detection, and access control to safeguard applications and data. However, users might still be responsible for securing their specific applications and data within the platform</a:t>
            </a:r>
            <a:r>
              <a:rPr lang="en-US" sz="2600" dirty="0" smtClean="0">
                <a:latin typeface="Times New Roman" pitchFamily="18" charset="0"/>
                <a:cs typeface="Times New Roman" pitchFamily="18" charset="0"/>
              </a:rPr>
              <a:t>.</a:t>
            </a:r>
          </a:p>
          <a:p>
            <a:pPr algn="just"/>
            <a:endParaRPr lang="en-US" sz="2600" dirty="0">
              <a:latin typeface="Times New Roman" pitchFamily="18" charset="0"/>
              <a:cs typeface="Times New Roman" pitchFamily="18" charset="0"/>
            </a:endParaRPr>
          </a:p>
          <a:p>
            <a:pPr algn="just"/>
            <a:r>
              <a:rPr lang="en-US" sz="2600" b="1" dirty="0">
                <a:solidFill>
                  <a:srgbClr val="FFC000"/>
                </a:solidFill>
                <a:latin typeface="Times New Roman" pitchFamily="18" charset="0"/>
                <a:cs typeface="Times New Roman" pitchFamily="18" charset="0"/>
              </a:rPr>
              <a:t>Cost-Effectivenes</a:t>
            </a:r>
            <a:r>
              <a:rPr lang="en-US" sz="2600" b="1" dirty="0">
                <a:latin typeface="Times New Roman" pitchFamily="18" charset="0"/>
                <a:cs typeface="Times New Roman" pitchFamily="18" charset="0"/>
              </a:rPr>
              <a:t>s:</a:t>
            </a:r>
            <a:r>
              <a:rPr lang="en-US" sz="2600" dirty="0">
                <a:latin typeface="Times New Roman" pitchFamily="18" charset="0"/>
                <a:cs typeface="Times New Roman" pitchFamily="18" charset="0"/>
              </a:rPr>
              <a:t> Public </a:t>
            </a:r>
            <a:r>
              <a:rPr lang="en-US" sz="2600" dirty="0" err="1">
                <a:latin typeface="Times New Roman" pitchFamily="18" charset="0"/>
                <a:cs typeface="Times New Roman" pitchFamily="18" charset="0"/>
              </a:rPr>
              <a:t>PaaS</a:t>
            </a:r>
            <a:r>
              <a:rPr lang="en-US" sz="2600" dirty="0">
                <a:latin typeface="Times New Roman" pitchFamily="18" charset="0"/>
                <a:cs typeface="Times New Roman" pitchFamily="18" charset="0"/>
              </a:rPr>
              <a:t> typically follows a pay-as-you-go model. Users only pay for the resources they use, making it a cost-effective solution for development projects of various sizes.</a:t>
            </a:r>
          </a:p>
          <a:p>
            <a:pPr marL="0" indent="0" algn="just">
              <a:buNone/>
            </a:pPr>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835339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109" y="228601"/>
            <a:ext cx="11554691" cy="6400799"/>
          </a:xfrm>
        </p:spPr>
        <p:txBody>
          <a:bodyPr>
            <a:normAutofit/>
          </a:bodyPr>
          <a:lstStyle/>
          <a:p>
            <a:pPr marL="0" indent="0" algn="just" fontAlgn="base">
              <a:buNone/>
            </a:pPr>
            <a:r>
              <a:rPr lang="en-US" sz="2400" dirty="0">
                <a:solidFill>
                  <a:srgbClr val="FF0000"/>
                </a:solidFill>
                <a:latin typeface="Times New Roman" pitchFamily="18" charset="0"/>
                <a:cs typeface="Times New Roman" pitchFamily="18" charset="0"/>
              </a:rPr>
              <a:t>What Is Cloud Computing</a:t>
            </a:r>
            <a:r>
              <a:rPr lang="en-US" sz="2400" dirty="0" smtClean="0">
                <a:solidFill>
                  <a:srgbClr val="FF0000"/>
                </a:solidFill>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Cloud computing is a general term for anything that involves delivering hosted </a:t>
            </a:r>
            <a:r>
              <a:rPr lang="en-US" sz="2400" dirty="0" smtClean="0">
                <a:latin typeface="Times New Roman" pitchFamily="18" charset="0"/>
                <a:cs typeface="Times New Roman" pitchFamily="18" charset="0"/>
              </a:rPr>
              <a:t>services </a:t>
            </a:r>
            <a:r>
              <a:rPr lang="en-US" sz="2400" dirty="0">
                <a:latin typeface="Times New Roman" pitchFamily="18" charset="0"/>
                <a:cs typeface="Times New Roman" pitchFamily="18" charset="0"/>
              </a:rPr>
              <a:t>over the </a:t>
            </a:r>
            <a:r>
              <a:rPr lang="en-US" sz="2400" dirty="0" smtClean="0">
                <a:latin typeface="Times New Roman" pitchFamily="18" charset="0"/>
                <a:cs typeface="Times New Roman" pitchFamily="18" charset="0"/>
              </a:rPr>
              <a:t>Internet</a:t>
            </a:r>
            <a:endParaRPr lang="en-US" sz="2400" dirty="0">
              <a:solidFill>
                <a:srgbClr val="FF0000"/>
              </a:solidFill>
              <a:latin typeface="Times New Roman" pitchFamily="18" charset="0"/>
              <a:cs typeface="Times New Roman" pitchFamily="18" charset="0"/>
            </a:endParaRPr>
          </a:p>
          <a:p>
            <a:pPr marL="0" indent="0" algn="just" fontAlgn="base">
              <a:buNone/>
            </a:pPr>
            <a:r>
              <a:rPr lang="en-US" sz="2400" dirty="0">
                <a:latin typeface="Times New Roman" pitchFamily="18" charset="0"/>
                <a:cs typeface="Times New Roman" pitchFamily="18" charset="0"/>
              </a:rPr>
              <a:t>Cloud computing refers to the use of hosted services, such as data storage, servers, databases, networking, and software over the internet. </a:t>
            </a:r>
            <a:endParaRPr lang="en-US" sz="2400" dirty="0" smtClean="0">
              <a:latin typeface="Times New Roman" pitchFamily="18" charset="0"/>
              <a:cs typeface="Times New Roman" pitchFamily="18" charset="0"/>
            </a:endParaRPr>
          </a:p>
          <a:p>
            <a:pPr marL="0" indent="0" algn="just" fontAlgn="base">
              <a:buNone/>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data is stored on physical </a:t>
            </a:r>
            <a:r>
              <a:rPr lang="en-US" sz="2400" dirty="0" smtClean="0">
                <a:latin typeface="Times New Roman" pitchFamily="18" charset="0"/>
                <a:cs typeface="Times New Roman" pitchFamily="18" charset="0"/>
              </a:rPr>
              <a:t>servers ,which </a:t>
            </a:r>
            <a:r>
              <a:rPr lang="en-US" sz="2400" dirty="0">
                <a:latin typeface="Times New Roman" pitchFamily="18" charset="0"/>
                <a:cs typeface="Times New Roman" pitchFamily="18" charset="0"/>
              </a:rPr>
              <a:t>are maintained by a cloud service provider</a:t>
            </a:r>
            <a:r>
              <a:rPr lang="en-US" sz="2400" dirty="0" smtClean="0">
                <a:latin typeface="Times New Roman" pitchFamily="18" charset="0"/>
                <a:cs typeface="Times New Roman" pitchFamily="18" charset="0"/>
              </a:rPr>
              <a:t>.</a:t>
            </a:r>
          </a:p>
          <a:p>
            <a:pPr marL="0" indent="0">
              <a:buNone/>
            </a:pPr>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Cloud </a:t>
            </a:r>
            <a:r>
              <a:rPr lang="en-US" sz="2400" dirty="0">
                <a:latin typeface="Times New Roman" pitchFamily="18" charset="0"/>
                <a:cs typeface="Times New Roman" pitchFamily="18" charset="0"/>
              </a:rPr>
              <a:t>Benefits </a:t>
            </a:r>
          </a:p>
          <a:p>
            <a:r>
              <a:rPr lang="en-US" sz="2400" dirty="0" smtClean="0">
                <a:latin typeface="Times New Roman" pitchFamily="18" charset="0"/>
                <a:cs typeface="Times New Roman" pitchFamily="18" charset="0"/>
              </a:rPr>
              <a:t>Pay </a:t>
            </a:r>
            <a:r>
              <a:rPr lang="en-US" sz="2400" dirty="0">
                <a:latin typeface="Times New Roman" pitchFamily="18" charset="0"/>
                <a:cs typeface="Times New Roman" pitchFamily="18" charset="0"/>
              </a:rPr>
              <a:t>as you go </a:t>
            </a:r>
          </a:p>
          <a:p>
            <a:r>
              <a:rPr lang="en-US" sz="2400" dirty="0" smtClean="0">
                <a:latin typeface="Times New Roman" pitchFamily="18" charset="0"/>
                <a:cs typeface="Times New Roman" pitchFamily="18" charset="0"/>
              </a:rPr>
              <a:t>Focus </a:t>
            </a:r>
            <a:r>
              <a:rPr lang="en-US" sz="2400" dirty="0">
                <a:latin typeface="Times New Roman" pitchFamily="18" charset="0"/>
                <a:cs typeface="Times New Roman" pitchFamily="18" charset="0"/>
              </a:rPr>
              <a:t>on business rather than IT </a:t>
            </a:r>
          </a:p>
          <a:p>
            <a:r>
              <a:rPr lang="en-US" sz="2400" dirty="0" smtClean="0">
                <a:latin typeface="Times New Roman" pitchFamily="18" charset="0"/>
                <a:cs typeface="Times New Roman" pitchFamily="18" charset="0"/>
              </a:rPr>
              <a:t>Elasticity </a:t>
            </a:r>
            <a:r>
              <a:rPr lang="en-US" sz="2400" dirty="0">
                <a:latin typeface="Times New Roman" pitchFamily="18" charset="0"/>
                <a:cs typeface="Times New Roman" pitchFamily="18" charset="0"/>
              </a:rPr>
              <a:t>- Scale up and down based on business need</a:t>
            </a:r>
          </a:p>
          <a:p>
            <a:pPr marL="0" indent="0" fontAlgn="base">
              <a:buNone/>
            </a:pP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2819400"/>
            <a:ext cx="2895600"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665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658600" cy="6629400"/>
          </a:xfrm>
        </p:spPr>
        <p:txBody>
          <a:bodyPr>
            <a:normAutofit/>
          </a:bodyPr>
          <a:lstStyle/>
          <a:p>
            <a:pPr marL="0" indent="0" algn="just">
              <a:buNone/>
            </a:pPr>
            <a:r>
              <a:rPr lang="en-US" sz="2600" dirty="0">
                <a:solidFill>
                  <a:srgbClr val="00B0F0"/>
                </a:solidFill>
                <a:latin typeface="Times New Roman" pitchFamily="18" charset="0"/>
                <a:cs typeface="Times New Roman" pitchFamily="18" charset="0"/>
              </a:rPr>
              <a:t>Essential Characteristics </a:t>
            </a:r>
          </a:p>
          <a:p>
            <a:pPr algn="just"/>
            <a:r>
              <a:rPr lang="en-US" sz="2600" dirty="0" smtClean="0">
                <a:solidFill>
                  <a:srgbClr val="FFC000"/>
                </a:solidFill>
                <a:latin typeface="Times New Roman" pitchFamily="18" charset="0"/>
                <a:cs typeface="Times New Roman" pitchFamily="18" charset="0"/>
              </a:rPr>
              <a:t> </a:t>
            </a:r>
            <a:r>
              <a:rPr lang="en-US" sz="2600" dirty="0">
                <a:solidFill>
                  <a:srgbClr val="FFC000"/>
                </a:solidFill>
                <a:latin typeface="Times New Roman" pitchFamily="18" charset="0"/>
                <a:cs typeface="Times New Roman" pitchFamily="18" charset="0"/>
              </a:rPr>
              <a:t>On Demand Self-Service: </a:t>
            </a:r>
            <a:r>
              <a:rPr lang="en-US" sz="2600" dirty="0">
                <a:latin typeface="Times New Roman" pitchFamily="18" charset="0"/>
                <a:cs typeface="Times New Roman" pitchFamily="18" charset="0"/>
              </a:rPr>
              <a:t>Allows for provisioning of computing </a:t>
            </a:r>
            <a:r>
              <a:rPr lang="en-US" sz="2600" dirty="0" smtClean="0">
                <a:latin typeface="Times New Roman" pitchFamily="18" charset="0"/>
                <a:cs typeface="Times New Roman" pitchFamily="18" charset="0"/>
              </a:rPr>
              <a:t>resources </a:t>
            </a:r>
            <a:r>
              <a:rPr lang="en-US" sz="2600" dirty="0">
                <a:latin typeface="Times New Roman" pitchFamily="18" charset="0"/>
                <a:cs typeface="Times New Roman" pitchFamily="18" charset="0"/>
              </a:rPr>
              <a:t>automatically as needed. </a:t>
            </a:r>
          </a:p>
          <a:p>
            <a:pPr algn="just"/>
            <a:r>
              <a:rPr lang="en-US" sz="2600" dirty="0" smtClean="0">
                <a:solidFill>
                  <a:srgbClr val="FFC000"/>
                </a:solidFill>
                <a:latin typeface="Times New Roman" pitchFamily="18" charset="0"/>
                <a:cs typeface="Times New Roman" pitchFamily="18" charset="0"/>
              </a:rPr>
              <a:t>Broad </a:t>
            </a:r>
            <a:r>
              <a:rPr lang="en-US" sz="2600" dirty="0">
                <a:solidFill>
                  <a:srgbClr val="FFC000"/>
                </a:solidFill>
                <a:latin typeface="Times New Roman" pitchFamily="18" charset="0"/>
                <a:cs typeface="Times New Roman" pitchFamily="18" charset="0"/>
              </a:rPr>
              <a:t>Network Access: </a:t>
            </a:r>
            <a:r>
              <a:rPr lang="en-US" sz="2600" dirty="0">
                <a:latin typeface="Times New Roman" pitchFamily="18" charset="0"/>
                <a:cs typeface="Times New Roman" pitchFamily="18" charset="0"/>
              </a:rPr>
              <a:t>Access to cloud resources is over the network </a:t>
            </a:r>
            <a:r>
              <a:rPr lang="en-US" sz="2600" dirty="0" smtClean="0">
                <a:latin typeface="Times New Roman" pitchFamily="18" charset="0"/>
                <a:cs typeface="Times New Roman" pitchFamily="18" charset="0"/>
              </a:rPr>
              <a:t>using </a:t>
            </a:r>
            <a:r>
              <a:rPr lang="en-US" sz="2600" dirty="0">
                <a:latin typeface="Times New Roman" pitchFamily="18" charset="0"/>
                <a:cs typeface="Times New Roman" pitchFamily="18" charset="0"/>
              </a:rPr>
              <a:t>standard mechanisms provided through multi-channels. </a:t>
            </a:r>
          </a:p>
          <a:p>
            <a:pPr algn="just"/>
            <a:r>
              <a:rPr lang="en-US" sz="2600" dirty="0" smtClean="0">
                <a:solidFill>
                  <a:srgbClr val="FFC000"/>
                </a:solidFill>
                <a:latin typeface="Times New Roman" pitchFamily="18" charset="0"/>
                <a:cs typeface="Times New Roman" pitchFamily="18" charset="0"/>
              </a:rPr>
              <a:t>Resource </a:t>
            </a:r>
            <a:r>
              <a:rPr lang="en-US" sz="2600" dirty="0">
                <a:solidFill>
                  <a:srgbClr val="FFC000"/>
                </a:solidFill>
                <a:latin typeface="Times New Roman" pitchFamily="18" charset="0"/>
                <a:cs typeface="Times New Roman" pitchFamily="18" charset="0"/>
              </a:rPr>
              <a:t>Pooling: </a:t>
            </a:r>
            <a:r>
              <a:rPr lang="en-US" sz="2600" dirty="0">
                <a:latin typeface="Times New Roman" pitchFamily="18" charset="0"/>
                <a:cs typeface="Times New Roman" pitchFamily="18" charset="0"/>
              </a:rPr>
              <a:t>The </a:t>
            </a:r>
            <a:r>
              <a:rPr lang="en-US" sz="2600" dirty="0" smtClean="0">
                <a:latin typeface="Times New Roman" pitchFamily="18" charset="0"/>
                <a:cs typeface="Times New Roman" pitchFamily="18" charset="0"/>
              </a:rPr>
              <a:t>vendors </a:t>
            </a:r>
            <a:r>
              <a:rPr lang="en-US" sz="2600" dirty="0">
                <a:latin typeface="Times New Roman" pitchFamily="18" charset="0"/>
                <a:cs typeface="Times New Roman" pitchFamily="18" charset="0"/>
              </a:rPr>
              <a:t>resources are capable of being pooled to </a:t>
            </a:r>
            <a:r>
              <a:rPr lang="en-US" sz="2600" dirty="0" smtClean="0">
                <a:latin typeface="Times New Roman" pitchFamily="18" charset="0"/>
                <a:cs typeface="Times New Roman" pitchFamily="18" charset="0"/>
              </a:rPr>
              <a:t>serve </a:t>
            </a:r>
            <a:r>
              <a:rPr lang="en-US" sz="2600" dirty="0">
                <a:latin typeface="Times New Roman" pitchFamily="18" charset="0"/>
                <a:cs typeface="Times New Roman" pitchFamily="18" charset="0"/>
              </a:rPr>
              <a:t>multiple clients using a multi-tenant model, with different physical </a:t>
            </a:r>
            <a:r>
              <a:rPr lang="en-US" sz="2600" dirty="0" smtClean="0">
                <a:latin typeface="Times New Roman" pitchFamily="18" charset="0"/>
                <a:cs typeface="Times New Roman" pitchFamily="18" charset="0"/>
              </a:rPr>
              <a:t>and </a:t>
            </a:r>
            <a:r>
              <a:rPr lang="en-US" sz="2600" dirty="0">
                <a:latin typeface="Times New Roman" pitchFamily="18" charset="0"/>
                <a:cs typeface="Times New Roman" pitchFamily="18" charset="0"/>
              </a:rPr>
              <a:t>virtual resources in a dynamic way. </a:t>
            </a:r>
          </a:p>
          <a:p>
            <a:pPr marL="0" indent="0" algn="just">
              <a:buNone/>
            </a:pPr>
            <a:r>
              <a:rPr lang="en-US" sz="2600" dirty="0" smtClean="0">
                <a:latin typeface="Times New Roman" pitchFamily="18" charset="0"/>
                <a:cs typeface="Times New Roman" pitchFamily="18" charset="0"/>
              </a:rPr>
              <a:t>Example </a:t>
            </a:r>
            <a:r>
              <a:rPr lang="en-US" sz="2600" dirty="0">
                <a:latin typeface="Times New Roman" pitchFamily="18" charset="0"/>
                <a:cs typeface="Times New Roman" pitchFamily="18" charset="0"/>
              </a:rPr>
              <a:t>of resources include; computation capabilities, storage and </a:t>
            </a:r>
            <a:r>
              <a:rPr lang="en-US" sz="2600" dirty="0" smtClean="0">
                <a:latin typeface="Times New Roman" pitchFamily="18" charset="0"/>
                <a:cs typeface="Times New Roman" pitchFamily="18" charset="0"/>
              </a:rPr>
              <a:t>memory</a:t>
            </a:r>
            <a:r>
              <a:rPr lang="en-US" sz="2600" dirty="0">
                <a:latin typeface="Times New Roman" pitchFamily="18" charset="0"/>
                <a:cs typeface="Times New Roman" pitchFamily="18" charset="0"/>
              </a:rPr>
              <a:t>. </a:t>
            </a:r>
          </a:p>
          <a:p>
            <a:pPr algn="just"/>
            <a:r>
              <a:rPr lang="en-US" sz="2600" dirty="0" smtClean="0">
                <a:solidFill>
                  <a:srgbClr val="FFC000"/>
                </a:solidFill>
                <a:latin typeface="Times New Roman" pitchFamily="18" charset="0"/>
                <a:cs typeface="Times New Roman" pitchFamily="18" charset="0"/>
              </a:rPr>
              <a:t>Rapid </a:t>
            </a:r>
            <a:r>
              <a:rPr lang="en-US" sz="2600" dirty="0">
                <a:solidFill>
                  <a:srgbClr val="FFC000"/>
                </a:solidFill>
                <a:latin typeface="Times New Roman" pitchFamily="18" charset="0"/>
                <a:cs typeface="Times New Roman" pitchFamily="18" charset="0"/>
              </a:rPr>
              <a:t>Elasticity: </a:t>
            </a:r>
            <a:r>
              <a:rPr lang="en-US" sz="2600" dirty="0">
                <a:latin typeface="Times New Roman" pitchFamily="18" charset="0"/>
                <a:cs typeface="Times New Roman" pitchFamily="18" charset="0"/>
              </a:rPr>
              <a:t>Allows for rapid capability provisioning, for quick </a:t>
            </a:r>
            <a:r>
              <a:rPr lang="en-US" sz="2600" dirty="0" smtClean="0">
                <a:latin typeface="Times New Roman" pitchFamily="18" charset="0"/>
                <a:cs typeface="Times New Roman" pitchFamily="18" charset="0"/>
              </a:rPr>
              <a:t>scaling </a:t>
            </a:r>
            <a:r>
              <a:rPr lang="en-US" sz="2600" dirty="0">
                <a:latin typeface="Times New Roman" pitchFamily="18" charset="0"/>
                <a:cs typeface="Times New Roman" pitchFamily="18" charset="0"/>
              </a:rPr>
              <a:t>out and scaling in of capabilities. The capability available for </a:t>
            </a:r>
            <a:r>
              <a:rPr lang="en-US" sz="2600" dirty="0" smtClean="0">
                <a:latin typeface="Times New Roman" pitchFamily="18" charset="0"/>
                <a:cs typeface="Times New Roman" pitchFamily="18" charset="0"/>
              </a:rPr>
              <a:t>provisioning </a:t>
            </a:r>
            <a:r>
              <a:rPr lang="en-US" sz="2600" dirty="0">
                <a:latin typeface="Times New Roman" pitchFamily="18" charset="0"/>
                <a:cs typeface="Times New Roman" pitchFamily="18" charset="0"/>
              </a:rPr>
              <a:t>to the client seems to be unlimited and that it can be </a:t>
            </a:r>
            <a:r>
              <a:rPr lang="en-US" sz="2600" dirty="0" smtClean="0">
                <a:latin typeface="Times New Roman" pitchFamily="18" charset="0"/>
                <a:cs typeface="Times New Roman" pitchFamily="18" charset="0"/>
              </a:rPr>
              <a:t>purchased </a:t>
            </a:r>
            <a:r>
              <a:rPr lang="en-US" sz="2600" dirty="0">
                <a:latin typeface="Times New Roman" pitchFamily="18" charset="0"/>
                <a:cs typeface="Times New Roman" pitchFamily="18" charset="0"/>
              </a:rPr>
              <a:t>as demanded.</a:t>
            </a:r>
          </a:p>
          <a:p>
            <a:r>
              <a:rPr lang="en-US" sz="2600" dirty="0">
                <a:solidFill>
                  <a:srgbClr val="FFC000"/>
                </a:solidFill>
                <a:latin typeface="Times New Roman" pitchFamily="18" charset="0"/>
                <a:cs typeface="Times New Roman" pitchFamily="18" charset="0"/>
              </a:rPr>
              <a:t>Measured Service</a:t>
            </a:r>
            <a:r>
              <a:rPr lang="en-US" sz="2600" dirty="0">
                <a:latin typeface="Times New Roman" pitchFamily="18" charset="0"/>
                <a:cs typeface="Times New Roman" pitchFamily="18" charset="0"/>
              </a:rPr>
              <a:t>: Allows monitoring, control and reporting of usage. It also allows for transparent between the provider and the client. </a:t>
            </a:r>
          </a:p>
          <a:p>
            <a:pPr marL="0" indent="0">
              <a:buNone/>
            </a:pPr>
            <a:endParaRPr lang="en-US" dirty="0"/>
          </a:p>
        </p:txBody>
      </p:sp>
    </p:spTree>
    <p:extLst>
      <p:ext uri="{BB962C8B-B14F-4D97-AF65-F5344CB8AC3E}">
        <p14:creationId xmlns:p14="http://schemas.microsoft.com/office/powerpoint/2010/main" val="306431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11658600" cy="6553200"/>
          </a:xfrm>
        </p:spPr>
        <p:txBody>
          <a:bodyPr>
            <a:normAutofit/>
          </a:bodyPr>
          <a:lstStyle/>
          <a:p>
            <a:pPr marL="0" indent="0">
              <a:buNone/>
            </a:pPr>
            <a:r>
              <a:rPr lang="en-US" sz="2800" dirty="0" smtClean="0">
                <a:solidFill>
                  <a:srgbClr val="FF0000"/>
                </a:solidFill>
                <a:latin typeface="Times New Roman" pitchFamily="18" charset="0"/>
                <a:cs typeface="Times New Roman" pitchFamily="18" charset="0"/>
              </a:rPr>
              <a:t>Roots of Cloud Computing</a:t>
            </a:r>
          </a:p>
          <a:p>
            <a:pPr marL="0" indent="0" algn="just">
              <a:buNone/>
            </a:pPr>
            <a:r>
              <a:rPr lang="en-US" sz="2400" dirty="0" smtClean="0">
                <a:latin typeface="Times New Roman" pitchFamily="18" charset="0"/>
                <a:cs typeface="Times New Roman" pitchFamily="18" charset="0"/>
              </a:rPr>
              <a:t>The basic roots of cloud computing can be traced back to several key technologies and concepts that evolved over time:</a:t>
            </a:r>
          </a:p>
          <a:p>
            <a:pPr marL="0" indent="0" algn="just">
              <a:buNone/>
            </a:pPr>
            <a:r>
              <a:rPr lang="en-US" sz="2400" dirty="0" smtClean="0">
                <a:solidFill>
                  <a:srgbClr val="00B0F0"/>
                </a:solidFill>
                <a:latin typeface="Times New Roman" pitchFamily="18" charset="0"/>
                <a:cs typeface="Times New Roman" pitchFamily="18" charset="0"/>
              </a:rPr>
              <a:t>From Mainframes to Clouds:</a:t>
            </a:r>
          </a:p>
          <a:p>
            <a:pPr marL="0" indent="0" algn="just">
              <a:buNone/>
            </a:pPr>
            <a:endParaRPr lang="en-US" sz="2400" dirty="0" smtClean="0">
              <a:latin typeface="Times New Roman" pitchFamily="18" charset="0"/>
              <a:cs typeface="Times New Roman" pitchFamily="18" charset="0"/>
            </a:endParaRPr>
          </a:p>
          <a:p>
            <a:pPr marL="0" indent="0" algn="just">
              <a:buNone/>
            </a:pPr>
            <a:endParaRPr lang="en-US" sz="2800" dirty="0">
              <a:latin typeface="Times New Roman" pitchFamily="18" charset="0"/>
              <a:cs typeface="Times New Roman" pitchFamily="18" charset="0"/>
            </a:endParaRPr>
          </a:p>
          <a:p>
            <a:pPr marL="0" indent="0" algn="just">
              <a:buNone/>
            </a:pPr>
            <a:endParaRPr lang="en-US" sz="2800" dirty="0" smtClean="0">
              <a:latin typeface="Times New Roman" pitchFamily="18" charset="0"/>
              <a:cs typeface="Times New Roman" pitchFamily="18" charset="0"/>
            </a:endParaRPr>
          </a:p>
          <a:p>
            <a:pPr marL="0" indent="0" algn="just">
              <a:buNone/>
            </a:pPr>
            <a:endParaRPr lang="en-US" sz="2800" dirty="0">
              <a:latin typeface="Times New Roman" pitchFamily="18" charset="0"/>
              <a:cs typeface="Times New Roman" pitchFamily="18" charset="0"/>
            </a:endParaRPr>
          </a:p>
          <a:p>
            <a:pPr marL="0" indent="0" algn="just">
              <a:buNone/>
            </a:pPr>
            <a:endParaRPr lang="en-US" sz="2800" dirty="0" smtClean="0">
              <a:latin typeface="Times New Roman" pitchFamily="18" charset="0"/>
              <a:cs typeface="Times New Roman" pitchFamily="18" charset="0"/>
            </a:endParaRPr>
          </a:p>
          <a:p>
            <a:pPr marL="0" indent="0" algn="just">
              <a:buNone/>
            </a:pPr>
            <a:endParaRPr lang="en-US" sz="28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Mainframe Era (1950s-1970s): In the early days of computing, large, expensive mainframe computers were the primary way to access computing power. These machines were typically housed in central locations and accessed by multiple users through terminals. The mainframe era laid the groundwork for the concept of shared computing resources.</a:t>
            </a:r>
            <a:endParaRPr lang="en-US" sz="2400" dirty="0">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43000"/>
            <a:ext cx="5638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28575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48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11658600" cy="6629400"/>
          </a:xfrm>
        </p:spPr>
        <p:txBody>
          <a:bodyPr>
            <a:normAutofit/>
          </a:bodyPr>
          <a:lstStyle/>
          <a:p>
            <a:pPr marL="0" indent="0" algn="just">
              <a:buNone/>
            </a:pPr>
            <a:r>
              <a:rPr lang="en-US" sz="2400" dirty="0" smtClean="0">
                <a:solidFill>
                  <a:srgbClr val="00B0F0"/>
                </a:solidFill>
                <a:latin typeface="Times New Roman" pitchFamily="18" charset="0"/>
                <a:cs typeface="Times New Roman" pitchFamily="18" charset="0"/>
              </a:rPr>
              <a:t>SOA, Web Services</a:t>
            </a:r>
          </a:p>
          <a:p>
            <a:pPr marL="0" indent="0" algn="just">
              <a:buNone/>
            </a:pPr>
            <a:r>
              <a:rPr lang="en-US" sz="2400" dirty="0">
                <a:solidFill>
                  <a:srgbClr val="92D050"/>
                </a:solidFill>
                <a:latin typeface="Times New Roman" pitchFamily="18" charset="0"/>
                <a:cs typeface="Times New Roman" pitchFamily="18" charset="0"/>
              </a:rPr>
              <a:t>Web services (WS) </a:t>
            </a:r>
            <a:r>
              <a:rPr lang="en-US" sz="2400" dirty="0">
                <a:latin typeface="Times New Roman" pitchFamily="18" charset="0"/>
                <a:cs typeface="Times New Roman" pitchFamily="18" charset="0"/>
              </a:rPr>
              <a:t>open standards have appreciably throw in to advance domain of software assimilation. WS standards have been created on top of existing ubiquitous technologies such as HTTP, XML, thus providing a common mechanism for delivering services, making them ideal for implementing a service-oriented architecture i.e. SOA</a:t>
            </a:r>
            <a:r>
              <a:rPr lang="en-US" sz="2400" dirty="0" smtClean="0">
                <a:latin typeface="Times New Roman" pitchFamily="18" charset="0"/>
                <a:cs typeface="Times New Roman" pitchFamily="18" charset="0"/>
              </a:rPr>
              <a:t>.</a:t>
            </a:r>
            <a:endParaRPr lang="en-US" sz="2400" dirty="0" smtClean="0">
              <a:solidFill>
                <a:srgbClr val="00B0F0"/>
              </a:solidFill>
              <a:latin typeface="Times New Roman" pitchFamily="18" charset="0"/>
              <a:cs typeface="Times New Roman" pitchFamily="18" charset="0"/>
            </a:endParaRPr>
          </a:p>
          <a:p>
            <a:pPr marL="0" indent="0" algn="just">
              <a:buNone/>
            </a:pPr>
            <a:r>
              <a:rPr lang="en-US" sz="2400" dirty="0" smtClean="0">
                <a:solidFill>
                  <a:srgbClr val="92D050"/>
                </a:solidFill>
                <a:latin typeface="Times New Roman" pitchFamily="18" charset="0"/>
                <a:cs typeface="Times New Roman" pitchFamily="18" charset="0"/>
              </a:rPr>
              <a:t>Service-Oriented Architecture (SOA) </a:t>
            </a:r>
            <a:r>
              <a:rPr lang="en-US" sz="2400" dirty="0" smtClean="0">
                <a:latin typeface="Times New Roman" pitchFamily="18" charset="0"/>
                <a:cs typeface="Times New Roman" pitchFamily="18" charset="0"/>
              </a:rPr>
              <a:t>(1990s): The concept of service-oriented architecture (SOA) emerged in the 1990s. SOA breaks down applications into smaller, independent services that can be accessed and combined over a network. This modular approach to software development is a key principle behind cloud computing, where applications can be built using on-demand cloud services.</a:t>
            </a:r>
            <a:endParaRPr lang="en-US" sz="24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3733800"/>
            <a:ext cx="3513138"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640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658600" cy="6705600"/>
          </a:xfrm>
        </p:spPr>
        <p:txBody>
          <a:bodyPr>
            <a:normAutofit/>
          </a:bodyPr>
          <a:lstStyle/>
          <a:p>
            <a:pPr marL="0" indent="0">
              <a:buNone/>
            </a:pPr>
            <a:r>
              <a:rPr lang="en-US" sz="2400" dirty="0">
                <a:solidFill>
                  <a:srgbClr val="00B0F0"/>
                </a:solidFill>
                <a:latin typeface="Times New Roman" pitchFamily="18" charset="0"/>
                <a:cs typeface="Times New Roman" pitchFamily="18" charset="0"/>
              </a:rPr>
              <a:t>Grid &amp; Utility </a:t>
            </a:r>
            <a:r>
              <a:rPr lang="en-US" sz="2400" dirty="0" smtClean="0">
                <a:solidFill>
                  <a:srgbClr val="00B0F0"/>
                </a:solidFill>
                <a:latin typeface="Times New Roman" pitchFamily="18" charset="0"/>
                <a:cs typeface="Times New Roman" pitchFamily="18" charset="0"/>
              </a:rPr>
              <a:t>Computing</a:t>
            </a:r>
            <a:endParaRPr lang="en-US" sz="2400" dirty="0">
              <a:solidFill>
                <a:srgbClr val="00B0F0"/>
              </a:solidFill>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Grid Computing (1990s-2000s):</a:t>
            </a:r>
            <a:r>
              <a:rPr lang="en-US" sz="2400" dirty="0" smtClean="0">
                <a:latin typeface="Times New Roman" pitchFamily="18" charset="0"/>
                <a:cs typeface="Times New Roman" pitchFamily="18" charset="0"/>
              </a:rPr>
              <a:t> Grid computing is a type of distributed computing that allows for the sharing of computing resources across a large network of computers.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Grid computing helped to establish the concept of resource pooling, which is a fundamental principle of cloud computing.</a:t>
            </a:r>
          </a:p>
          <a:p>
            <a:pPr algn="just"/>
            <a:r>
              <a:rPr lang="en-US" sz="2400" dirty="0">
                <a:latin typeface="Times New Roman" pitchFamily="18" charset="0"/>
                <a:cs typeface="Times New Roman" pitchFamily="18" charset="0"/>
              </a:rPr>
              <a:t>Grid computing facilitates aggregation of distributed resources and </a:t>
            </a:r>
            <a:r>
              <a:rPr lang="en-US" sz="2400" dirty="0" smtClean="0">
                <a:latin typeface="Times New Roman" pitchFamily="18" charset="0"/>
                <a:cs typeface="Times New Roman" pitchFamily="18" charset="0"/>
              </a:rPr>
              <a:t>transparently </a:t>
            </a:r>
            <a:r>
              <a:rPr lang="en-US" sz="2400" dirty="0">
                <a:latin typeface="Times New Roman" pitchFamily="18" charset="0"/>
                <a:cs typeface="Times New Roman" pitchFamily="18" charset="0"/>
              </a:rPr>
              <a:t>accesses them. Most production grids </a:t>
            </a:r>
            <a:r>
              <a:rPr lang="en-US" sz="2400" dirty="0" err="1">
                <a:latin typeface="Times New Roman" pitchFamily="18" charset="0"/>
                <a:cs typeface="Times New Roman" pitchFamily="18" charset="0"/>
              </a:rPr>
              <a:t>TeraGrid</a:t>
            </a:r>
            <a:r>
              <a:rPr lang="en-US" sz="2400" dirty="0">
                <a:latin typeface="Times New Roman" pitchFamily="18" charset="0"/>
                <a:cs typeface="Times New Roman" pitchFamily="18" charset="0"/>
              </a:rPr>
              <a:t>, EGEE share more </a:t>
            </a:r>
            <a:r>
              <a:rPr lang="en-US" sz="2400" dirty="0" smtClean="0">
                <a:latin typeface="Times New Roman" pitchFamily="18" charset="0"/>
                <a:cs typeface="Times New Roman" pitchFamily="18" charset="0"/>
              </a:rPr>
              <a:t>computable </a:t>
            </a:r>
            <a:r>
              <a:rPr lang="en-US" sz="2400" dirty="0">
                <a:latin typeface="Times New Roman" pitchFamily="18" charset="0"/>
                <a:cs typeface="Times New Roman" pitchFamily="18" charset="0"/>
              </a:rPr>
              <a:t>and storage resources distributed across different administrative </a:t>
            </a:r>
            <a:r>
              <a:rPr lang="en-US" sz="2400" dirty="0" smtClean="0">
                <a:latin typeface="Times New Roman" pitchFamily="18" charset="0"/>
                <a:cs typeface="Times New Roman" pitchFamily="18" charset="0"/>
              </a:rPr>
              <a:t>domains </a:t>
            </a:r>
            <a:r>
              <a:rPr lang="en-US" sz="2400" dirty="0">
                <a:latin typeface="Times New Roman" pitchFamily="18" charset="0"/>
                <a:cs typeface="Times New Roman" pitchFamily="18" charset="0"/>
              </a:rPr>
              <a:t>with their main intension is speeding up a broad range of scientific </a:t>
            </a:r>
            <a:r>
              <a:rPr lang="en-US" sz="2400" dirty="0" smtClean="0">
                <a:latin typeface="Times New Roman" pitchFamily="18" charset="0"/>
                <a:cs typeface="Times New Roman" pitchFamily="18" charset="0"/>
              </a:rPr>
              <a:t>application </a:t>
            </a:r>
            <a:r>
              <a:rPr lang="en-US" sz="2400" dirty="0">
                <a:latin typeface="Times New Roman" pitchFamily="18" charset="0"/>
                <a:cs typeface="Times New Roman" pitchFamily="18" charset="0"/>
              </a:rPr>
              <a:t>such as climate modeling, drug design and protein analysis.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Globus Toolkit </a:t>
            </a:r>
            <a:r>
              <a:rPr lang="en-US" sz="2400" dirty="0">
                <a:latin typeface="Times New Roman" pitchFamily="18" charset="0"/>
                <a:cs typeface="Times New Roman" pitchFamily="18" charset="0"/>
              </a:rPr>
              <a:t>is a middleware that implements several standard Grid services and over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years has abet the deployment of several service oriented.</a:t>
            </a:r>
          </a:p>
          <a:p>
            <a:pPr marL="0" indent="0" algn="just">
              <a:buNone/>
            </a:pPr>
            <a:endParaRPr lang="en-US" sz="2400" dirty="0">
              <a:solidFill>
                <a:srgbClr val="00B0F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876800"/>
            <a:ext cx="691515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934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
            <a:ext cx="11506200" cy="6629400"/>
          </a:xfrm>
        </p:spPr>
        <p:txBody>
          <a:bodyPr>
            <a:normAutofit/>
          </a:bodyPr>
          <a:lstStyle/>
          <a:p>
            <a:pPr marL="0" indent="0" algn="just">
              <a:buNone/>
            </a:pPr>
            <a:r>
              <a:rPr lang="en-US" sz="2400" b="1" dirty="0" smtClean="0">
                <a:latin typeface="Times New Roman" pitchFamily="18" charset="0"/>
                <a:cs typeface="Times New Roman" pitchFamily="18" charset="0"/>
              </a:rPr>
              <a:t>Utility Computing</a:t>
            </a:r>
            <a:r>
              <a:rPr lang="en-US" sz="2400" dirty="0" smtClean="0">
                <a:latin typeface="Times New Roman" pitchFamily="18" charset="0"/>
                <a:cs typeface="Times New Roman" pitchFamily="18" charset="0"/>
              </a:rPr>
              <a:t>: Utility computing is a model where computing resources are provided as a metered service, similar to traditional utilities like electricity or water. This concept influenced the pay-as-you-go pricing model of cloud computing, where users pay only for the resources they consume.</a:t>
            </a:r>
          </a:p>
          <a:p>
            <a:pPr algn="just"/>
            <a:r>
              <a:rPr lang="en-US" sz="2400" dirty="0">
                <a:latin typeface="Times New Roman" pitchFamily="18" charset="0"/>
                <a:cs typeface="Times New Roman" pitchFamily="18" charset="0"/>
              </a:rPr>
              <a:t>In utility </a:t>
            </a:r>
            <a:r>
              <a:rPr lang="en-US" sz="2400" dirty="0" smtClean="0">
                <a:latin typeface="Times New Roman" pitchFamily="18" charset="0"/>
                <a:cs typeface="Times New Roman" pitchFamily="18" charset="0"/>
              </a:rPr>
              <a:t>computing </a:t>
            </a:r>
            <a:r>
              <a:rPr lang="en-US" sz="2400" dirty="0">
                <a:latin typeface="Times New Roman" pitchFamily="18" charset="0"/>
                <a:cs typeface="Times New Roman" pitchFamily="18" charset="0"/>
              </a:rPr>
              <a:t>environments users assign a "utility" value to their jobs, where utility </a:t>
            </a:r>
            <a:r>
              <a:rPr lang="en-US" sz="2400" dirty="0" smtClean="0">
                <a:latin typeface="Times New Roman" pitchFamily="18" charset="0"/>
                <a:cs typeface="Times New Roman" pitchFamily="18" charset="0"/>
              </a:rPr>
              <a:t>is </a:t>
            </a:r>
            <a:r>
              <a:rPr lang="en-US" sz="2400" dirty="0">
                <a:latin typeface="Times New Roman" pitchFamily="18" charset="0"/>
                <a:cs typeface="Times New Roman" pitchFamily="18" charset="0"/>
              </a:rPr>
              <a:t>a fixed or time-varying value that captures various </a:t>
            </a:r>
            <a:r>
              <a:rPr lang="en-US" sz="2400" dirty="0" err="1">
                <a:latin typeface="Times New Roman" pitchFamily="18" charset="0"/>
                <a:cs typeface="Times New Roman" pitchFamily="18" charset="0"/>
              </a:rPr>
              <a:t>QoS</a:t>
            </a:r>
            <a:r>
              <a:rPr lang="en-US" sz="2400" dirty="0">
                <a:latin typeface="Times New Roman" pitchFamily="18" charset="0"/>
                <a:cs typeface="Times New Roman" pitchFamily="18" charset="0"/>
              </a:rPr>
              <a:t> constraints ( deadline, </a:t>
            </a:r>
            <a:r>
              <a:rPr lang="en-US" sz="2400" dirty="0" smtClean="0">
                <a:latin typeface="Times New Roman" pitchFamily="18" charset="0"/>
                <a:cs typeface="Times New Roman" pitchFamily="18" charset="0"/>
              </a:rPr>
              <a:t>satisfaction</a:t>
            </a:r>
            <a:r>
              <a:rPr lang="en-US" sz="2400" dirty="0">
                <a:latin typeface="Times New Roman" pitchFamily="18" charset="0"/>
                <a:cs typeface="Times New Roman" pitchFamily="18" charset="0"/>
              </a:rPr>
              <a:t>).The service providers attempt their own utility , where said utility </a:t>
            </a:r>
            <a:r>
              <a:rPr lang="en-US" sz="2400" dirty="0" smtClean="0">
                <a:latin typeface="Times New Roman" pitchFamily="18" charset="0"/>
                <a:cs typeface="Times New Roman" pitchFamily="18" charset="0"/>
              </a:rPr>
              <a:t>may </a:t>
            </a:r>
            <a:r>
              <a:rPr lang="en-US" sz="2400" dirty="0">
                <a:latin typeface="Times New Roman" pitchFamily="18" charset="0"/>
                <a:cs typeface="Times New Roman" pitchFamily="18" charset="0"/>
              </a:rPr>
              <a:t>directly correlate with their profit</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marL="0" indent="0" algn="just">
              <a:buNone/>
            </a:pPr>
            <a:r>
              <a:rPr lang="en-US" sz="2400" dirty="0" smtClean="0">
                <a:solidFill>
                  <a:srgbClr val="00B0F0"/>
                </a:solidFill>
                <a:latin typeface="Times New Roman" pitchFamily="18" charset="0"/>
                <a:cs typeface="Times New Roman" pitchFamily="18" charset="0"/>
              </a:rPr>
              <a:t>Hardware Virtualization</a:t>
            </a:r>
          </a:p>
          <a:p>
            <a:pPr marL="0" indent="0" algn="just">
              <a:buNone/>
            </a:pPr>
            <a:r>
              <a:rPr lang="en-US" sz="2400" dirty="0" smtClean="0">
                <a:latin typeface="Times New Roman" pitchFamily="18" charset="0"/>
                <a:cs typeface="Times New Roman" pitchFamily="18" charset="0"/>
              </a:rPr>
              <a:t>Cloud computing services are usually backed by large-scale data centers composed of thousands of computers. Such data centers are built to serve many users and host many disparate applications. For this purpose, hardware virtualization can be considered as a perfect fit to overcome most operational issues of data center building and maintenance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66096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11658600" cy="6400800"/>
          </a:xfrm>
        </p:spPr>
        <p:txBody>
          <a:bodyPr>
            <a:normAutofit/>
          </a:bodyPr>
          <a:lstStyle/>
          <a:p>
            <a:pPr marL="0" indent="0" algn="just">
              <a:buNone/>
            </a:pPr>
            <a:r>
              <a:rPr lang="en-US" sz="2400" b="1" dirty="0" smtClean="0">
                <a:latin typeface="Times New Roman" pitchFamily="18" charset="0"/>
                <a:cs typeface="Times New Roman" pitchFamily="18" charset="0"/>
              </a:rPr>
              <a:t>Virtualization (1960s-present):</a:t>
            </a:r>
            <a:r>
              <a:rPr lang="en-US" sz="2400" dirty="0" smtClean="0">
                <a:latin typeface="Times New Roman" pitchFamily="18" charset="0"/>
                <a:cs typeface="Times New Roman" pitchFamily="18" charset="0"/>
              </a:rPr>
              <a:t> Virtualization technology, which allows for the creation of multiple virtual machines on a single physical server, played a crucial role in the development of cloud computing. Virtualization enabled the efficient utilization of computing resources and made it possible to provision and scale resources on-demand</a:t>
            </a:r>
            <a:endParaRPr lang="en-US" sz="2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73152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669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1919</TotalTime>
  <Words>2918</Words>
  <Application>Microsoft Office PowerPoint</Application>
  <PresentationFormat>Custom</PresentationFormat>
  <Paragraphs>171</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chandu</dc:creator>
  <cp:lastModifiedBy>chandu</cp:lastModifiedBy>
  <cp:revision>40</cp:revision>
  <dcterms:created xsi:type="dcterms:W3CDTF">2024-06-18T02:43:51Z</dcterms:created>
  <dcterms:modified xsi:type="dcterms:W3CDTF">2024-06-29T04:52:58Z</dcterms:modified>
</cp:coreProperties>
</file>